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oboto Black"/>
      <p:bold r:id="rId58"/>
      <p:boldItalic r:id="rId59"/>
    </p:embeddedFont>
    <p:embeddedFont>
      <p:font typeface="Roboto"/>
      <p:regular r:id="rId60"/>
      <p:bold r:id="rId61"/>
      <p:italic r:id="rId62"/>
      <p:boldItalic r:id="rId63"/>
    </p:embeddedFont>
    <p:embeddedFont>
      <p:font typeface="Bebas Neue"/>
      <p:regular r:id="rId64"/>
    </p:embeddedFont>
    <p:embeddedFont>
      <p:font typeface="Helvetica Neue"/>
      <p:regular r:id="rId65"/>
      <p:bold r:id="rId66"/>
      <p:italic r:id="rId67"/>
      <p:boldItalic r:id="rId68"/>
    </p:embeddedFont>
    <p:embeddedFont>
      <p:font typeface="Source Sans Pro"/>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CB07B7-806A-4AFA-82D0-18163722D881}">
  <a:tblStyle styleId="{21CB07B7-806A-4AFA-82D0-18163722D88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EF1C723-4178-47AD-83ED-90E371C8115C}"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regular.fntdata"/><Relationship Id="rId72" Type="http://schemas.openxmlformats.org/officeDocument/2006/relationships/font" Target="fonts/SourceSansPro-boldItalic.fntdata"/><Relationship Id="rId31" Type="http://schemas.openxmlformats.org/officeDocument/2006/relationships/slide" Target="slides/slide25.xml"/><Relationship Id="rId75" Type="http://schemas.openxmlformats.org/officeDocument/2006/relationships/font" Target="fonts/OpenSans-italic.fntdata"/><Relationship Id="rId30" Type="http://schemas.openxmlformats.org/officeDocument/2006/relationships/slide" Target="slides/slide24.xml"/><Relationship Id="rId74" Type="http://schemas.openxmlformats.org/officeDocument/2006/relationships/font" Target="fonts/OpenSans-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OpenSans-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SourceSansPro-italic.fntdata"/><Relationship Id="rId70" Type="http://schemas.openxmlformats.org/officeDocument/2006/relationships/font" Target="fonts/SourceSansPr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BebasNeue-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HelveticaNeue-bold.fntdata"/><Relationship Id="rId21" Type="http://schemas.openxmlformats.org/officeDocument/2006/relationships/slide" Target="slides/slide15.xml"/><Relationship Id="rId65" Type="http://schemas.openxmlformats.org/officeDocument/2006/relationships/font" Target="fonts/HelveticaNeue-regular.fntdata"/><Relationship Id="rId24" Type="http://schemas.openxmlformats.org/officeDocument/2006/relationships/slide" Target="slides/slide18.xml"/><Relationship Id="rId68" Type="http://schemas.openxmlformats.org/officeDocument/2006/relationships/font" Target="fonts/HelveticaNeue-boldItalic.fntdata"/><Relationship Id="rId23" Type="http://schemas.openxmlformats.org/officeDocument/2006/relationships/slide" Target="slides/slide17.xml"/><Relationship Id="rId67" Type="http://schemas.openxmlformats.org/officeDocument/2006/relationships/font" Target="fonts/HelveticaNeue-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SourceSansPr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Black-boldItalic.fntdata"/><Relationship Id="rId14" Type="http://schemas.openxmlformats.org/officeDocument/2006/relationships/slide" Target="slides/slide8.xml"/><Relationship Id="rId58" Type="http://schemas.openxmlformats.org/officeDocument/2006/relationships/font" Target="fonts/RobotoBlack-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f7fd2ced87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f7fd2ced87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Open Sans"/>
              <a:buChar char="●"/>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7fd2ced87_0_3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7fd2ced87_0_3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7fd2ced87_0_2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7fd2ced87_0_2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7fd2ced87_0_2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7fd2ced87_0_2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7fd2ced87_0_2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7fd2ced87_0_2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7fd2ced87_0_2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7fd2ced87_0_2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7fd2ced87_0_3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7fd2ced87_0_3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f7fd2ced87_9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f7fd2ced87_9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7fd2ced87_5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7fd2ced87_5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7fd2ced87_5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7fd2ced87_5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7fd2ced87_5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7fd2ced87_5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7fd2ced87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7fd2ced87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7fd2ced8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7fd2ced8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7fd2ced87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7fd2ced87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7fd2ced87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7fd2ced87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7fd2ced87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7fd2ced87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7fd2ced87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7fd2ced87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7fd2ced87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7fd2ced87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7fd2ced87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7fd2ced87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7fd2ced87_5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7fd2ced87_5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7fd2ced87_5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7fd2ced87_5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7fd2ced87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7fd2ced87_5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7fd2ced87_0_1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7fd2ced87_0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table shows costs components for SOUR PODS for every 1 serving: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7fd2ced87_5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f7fd2ced87_5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7fd2ced87_5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7fd2ced87_5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7fd2ced87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7fd2ced87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7fd2ced87_5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7fd2ced87_5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7fd2ced87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7fd2ced87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7fd2ced87_5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f7fd2ced87_5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7fd2ced87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7fd2ced87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7fd2ced87_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7fd2ced87_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7fd2ced87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f7fd2ced87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7fd2ced87_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7fd2ced87_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7fd2ced87_0_3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7fd2ced87_0_3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7fd2ced87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f7fd2ced87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7fd2ced87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7fd2ced87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7fd2ced87_9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7fd2ced87_9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7fd2ced87_9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7fd2ced87_9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f7fd2ced87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f7fd2ced87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7fd2ced87_9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7fd2ced87_9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7fd2ced87_9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7fd2ced87_9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7fd2ced87_9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7fd2ced87_9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7fd2ced87_9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7fd2ced87_9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7fd2ced87_9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7fd2ced87_9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7fd2ced87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7fd2ced87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f7fd2ced87_9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f7fd2ced87_9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f7fd2ced87_9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f7fd2ced87_9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7fd2ced87_0_2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7fd2ced87_0_2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7fd2ced87_0_2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7fd2ced87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7fd2ced87_0_2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7fd2ced87_0_2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7fd2ced87_0_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7fd2ced87_0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Analysis">
  <p:cSld name="TITLE_AND_BODY_1_1_1_1_1_1_2_2_8">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12308" y="4725965"/>
            <a:ext cx="548700" cy="3936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cxnSp>
        <p:nvCxnSpPr>
          <p:cNvPr id="52" name="Google Shape;52;p13"/>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cxnSp>
        <p:nvCxnSpPr>
          <p:cNvPr id="53" name="Google Shape;53;p13"/>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graphicFrame>
        <p:nvGraphicFramePr>
          <p:cNvPr id="54" name="Google Shape;54;p13"/>
          <p:cNvGraphicFramePr/>
          <p:nvPr/>
        </p:nvGraphicFramePr>
        <p:xfrm>
          <a:off x="5489439" y="4848075"/>
          <a:ext cx="3000000" cy="3000000"/>
        </p:xfrm>
        <a:graphic>
          <a:graphicData uri="http://schemas.openxmlformats.org/drawingml/2006/table">
            <a:tbl>
              <a:tblPr bandRow="1">
                <a:noFill/>
                <a:tableStyleId>{21CB07B7-806A-4AFA-82D0-18163722D881}</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IMPACT</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55" name="Google Shape;55;p13"/>
          <p:cNvGraphicFramePr/>
          <p:nvPr/>
        </p:nvGraphicFramePr>
        <p:xfrm>
          <a:off x="3455597" y="4848075"/>
          <a:ext cx="3000000" cy="3000000"/>
        </p:xfrm>
        <a:graphic>
          <a:graphicData uri="http://schemas.openxmlformats.org/drawingml/2006/table">
            <a:tbl>
              <a:tblPr bandRow="1">
                <a:noFill/>
                <a:tableStyleId>{21CB07B7-806A-4AFA-82D0-18163722D881}</a:tableStyleId>
              </a:tblPr>
              <a:tblGrid>
                <a:gridCol w="11141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RECOMMENDATION</a:t>
                      </a:r>
                      <a:endParaRPr sz="600">
                        <a:solidFill>
                          <a:schemeClr val="dk1"/>
                        </a:solidFill>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56" name="Google Shape;56;p13"/>
          <p:cNvGraphicFramePr/>
          <p:nvPr/>
        </p:nvGraphicFramePr>
        <p:xfrm>
          <a:off x="2555606" y="4848075"/>
          <a:ext cx="3000000" cy="3000000"/>
        </p:xfrm>
        <a:graphic>
          <a:graphicData uri="http://schemas.openxmlformats.org/drawingml/2006/table">
            <a:tbl>
              <a:tblPr bandRow="1">
                <a:noFill/>
                <a:tableStyleId>{21CB07B7-806A-4AFA-82D0-18163722D881}</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ANALYSIS</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E275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57" name="Google Shape;57;p13"/>
          <p:cNvGraphicFramePr/>
          <p:nvPr/>
        </p:nvGraphicFramePr>
        <p:xfrm>
          <a:off x="4455785" y="4848075"/>
          <a:ext cx="3000000" cy="3000000"/>
        </p:xfrm>
        <a:graphic>
          <a:graphicData uri="http://schemas.openxmlformats.org/drawingml/2006/table">
            <a:tbl>
              <a:tblPr bandRow="1">
                <a:noFill/>
                <a:tableStyleId>{21CB07B7-806A-4AFA-82D0-18163722D881}</a:tableStyleId>
              </a:tblPr>
              <a:tblGrid>
                <a:gridCol w="1166825"/>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IMPLEMENTATION</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
        <p:nvSpPr>
          <p:cNvPr id="58" name="Google Shape;58;p13"/>
          <p:cNvSpPr txBox="1"/>
          <p:nvPr>
            <p:ph idx="1" type="subTitle"/>
          </p:nvPr>
        </p:nvSpPr>
        <p:spPr>
          <a:xfrm>
            <a:off x="258983" y="26198"/>
            <a:ext cx="3739500" cy="3936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2pPr>
            <a:lvl3pPr lvl="2"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3pPr>
            <a:lvl4pPr lvl="3"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4pPr>
            <a:lvl5pPr lvl="4"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5pPr>
            <a:lvl6pPr lvl="5"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6pPr>
            <a:lvl7pPr lvl="6"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7pPr>
            <a:lvl8pPr lvl="7"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8pPr>
            <a:lvl9pPr lvl="8"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9pPr>
          </a:lstStyle>
          <a:p/>
        </p:txBody>
      </p:sp>
      <p:sp>
        <p:nvSpPr>
          <p:cNvPr id="59" name="Google Shape;59;p13"/>
          <p:cNvSpPr txBox="1"/>
          <p:nvPr>
            <p:ph type="title"/>
          </p:nvPr>
        </p:nvSpPr>
        <p:spPr>
          <a:xfrm>
            <a:off x="250250" y="179502"/>
            <a:ext cx="8520600" cy="626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100"/>
              <a:buFont typeface="Helvetica Neue"/>
              <a:buNone/>
              <a:defRPr b="1" sz="2100">
                <a:latin typeface="Helvetica Neue"/>
                <a:ea typeface="Helvetica Neue"/>
                <a:cs typeface="Helvetica Neue"/>
                <a:sym typeface="Helvetica Neue"/>
              </a:defRPr>
            </a:lvl1pPr>
            <a:lvl2pPr lvl="1"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2pPr>
            <a:lvl3pPr lvl="2"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3pPr>
            <a:lvl4pPr lvl="3"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4pPr>
            <a:lvl5pPr lvl="4"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5pPr>
            <a:lvl6pPr lvl="5"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6pPr>
            <a:lvl7pPr lvl="6"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7pPr>
            <a:lvl8pPr lvl="7"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8pPr>
            <a:lvl9pPr lvl="8"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9pPr>
          </a:lstStyle>
          <a:p/>
        </p:txBody>
      </p:sp>
      <p:sp>
        <p:nvSpPr>
          <p:cNvPr id="60" name="Google Shape;60;p13"/>
          <p:cNvSpPr/>
          <p:nvPr/>
        </p:nvSpPr>
        <p:spPr>
          <a:xfrm>
            <a:off x="-96050" y="169276"/>
            <a:ext cx="148500" cy="777300"/>
          </a:xfrm>
          <a:prstGeom prst="rect">
            <a:avLst/>
          </a:prstGeom>
          <a:solidFill>
            <a:srgbClr val="317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impact">
  <p:cSld name="TITLE_AND_BODY_1_1_1_1_1_1_2_2_8_1_1_1">
    <p:bg>
      <p:bgPr>
        <a:solidFill>
          <a:schemeClr val="lt1"/>
        </a:solidFill>
      </p:bgPr>
    </p:bg>
    <p:spTree>
      <p:nvGrpSpPr>
        <p:cNvPr id="61" name="Shape 61"/>
        <p:cNvGrpSpPr/>
        <p:nvPr/>
      </p:nvGrpSpPr>
      <p:grpSpPr>
        <a:xfrm>
          <a:off x="0" y="0"/>
          <a:ext cx="0" cy="0"/>
          <a:chOff x="0" y="0"/>
          <a:chExt cx="0" cy="0"/>
        </a:xfrm>
      </p:grpSpPr>
      <p:sp>
        <p:nvSpPr>
          <p:cNvPr id="62" name="Google Shape;62;p14"/>
          <p:cNvSpPr txBox="1"/>
          <p:nvPr>
            <p:ph idx="12" type="sldNum"/>
          </p:nvPr>
        </p:nvSpPr>
        <p:spPr>
          <a:xfrm>
            <a:off x="8612308" y="4725965"/>
            <a:ext cx="548700" cy="3936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000"/>
              <a:buFont typeface="Arial"/>
              <a:buNone/>
              <a:defRPr i="0" sz="1000" u="none" cap="none" strike="noStrike">
                <a:solidFill>
                  <a:srgbClr val="43434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cxnSp>
        <p:nvCxnSpPr>
          <p:cNvPr id="63" name="Google Shape;63;p14"/>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cxnSp>
        <p:nvCxnSpPr>
          <p:cNvPr id="64" name="Google Shape;64;p14"/>
          <p:cNvCxnSpPr/>
          <p:nvPr/>
        </p:nvCxnSpPr>
        <p:spPr>
          <a:xfrm>
            <a:off x="8646895" y="4853959"/>
            <a:ext cx="0" cy="163500"/>
          </a:xfrm>
          <a:prstGeom prst="straightConnector1">
            <a:avLst/>
          </a:prstGeom>
          <a:noFill/>
          <a:ln cap="flat" cmpd="sng" w="9525">
            <a:solidFill>
              <a:srgbClr val="999999"/>
            </a:solidFill>
            <a:prstDash val="solid"/>
            <a:round/>
            <a:headEnd len="sm" w="sm" type="none"/>
            <a:tailEnd len="sm" w="sm" type="none"/>
          </a:ln>
        </p:spPr>
      </p:cxnSp>
      <p:graphicFrame>
        <p:nvGraphicFramePr>
          <p:cNvPr id="65" name="Google Shape;65;p14"/>
          <p:cNvGraphicFramePr/>
          <p:nvPr/>
        </p:nvGraphicFramePr>
        <p:xfrm>
          <a:off x="3455597" y="4848075"/>
          <a:ext cx="3000000" cy="3000000"/>
        </p:xfrm>
        <a:graphic>
          <a:graphicData uri="http://schemas.openxmlformats.org/drawingml/2006/table">
            <a:tbl>
              <a:tblPr bandRow="1">
                <a:noFill/>
                <a:tableStyleId>{21CB07B7-806A-4AFA-82D0-18163722D881}</a:tableStyleId>
              </a:tblPr>
              <a:tblGrid>
                <a:gridCol w="11141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RECOMMENDATION</a:t>
                      </a:r>
                      <a:endParaRPr sz="600">
                        <a:solidFill>
                          <a:schemeClr val="dk1"/>
                        </a:solidFill>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66" name="Google Shape;66;p14"/>
          <p:cNvGraphicFramePr/>
          <p:nvPr/>
        </p:nvGraphicFramePr>
        <p:xfrm>
          <a:off x="2555606" y="4848075"/>
          <a:ext cx="3000000" cy="3000000"/>
        </p:xfrm>
        <a:graphic>
          <a:graphicData uri="http://schemas.openxmlformats.org/drawingml/2006/table">
            <a:tbl>
              <a:tblPr bandRow="1">
                <a:noFill/>
                <a:tableStyleId>{21CB07B7-806A-4AFA-82D0-18163722D881}</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ANALYSIS</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
        <p:nvSpPr>
          <p:cNvPr id="67" name="Google Shape;67;p14"/>
          <p:cNvSpPr txBox="1"/>
          <p:nvPr>
            <p:ph idx="1" type="subTitle"/>
          </p:nvPr>
        </p:nvSpPr>
        <p:spPr>
          <a:xfrm>
            <a:off x="258983" y="26198"/>
            <a:ext cx="3739500" cy="393600"/>
          </a:xfrm>
          <a:prstGeom prst="rect">
            <a:avLst/>
          </a:prstGeom>
          <a:noFill/>
          <a:ln>
            <a:noFill/>
          </a:ln>
        </p:spPr>
        <p:txBody>
          <a:bodyPr anchorCtr="0" anchor="t" bIns="91425" lIns="91425" spcFirstLastPara="1" rIns="91425" wrap="square" tIns="91425">
            <a:normAutofit/>
          </a:bodyPr>
          <a:lstStyle>
            <a:lvl1pPr lvl="0" rtl="0" algn="l">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2pPr>
            <a:lvl3pPr lvl="2"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3pPr>
            <a:lvl4pPr lvl="3"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4pPr>
            <a:lvl5pPr lvl="4"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5pPr>
            <a:lvl6pPr lvl="5"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6pPr>
            <a:lvl7pPr lvl="6"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7pPr>
            <a:lvl8pPr lvl="7"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8pPr>
            <a:lvl9pPr lvl="8" rtl="0" algn="l">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9pPr>
          </a:lstStyle>
          <a:p/>
        </p:txBody>
      </p:sp>
      <p:sp>
        <p:nvSpPr>
          <p:cNvPr id="68" name="Google Shape;68;p14"/>
          <p:cNvSpPr txBox="1"/>
          <p:nvPr>
            <p:ph type="title"/>
          </p:nvPr>
        </p:nvSpPr>
        <p:spPr>
          <a:xfrm>
            <a:off x="250250" y="179502"/>
            <a:ext cx="8520600" cy="626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100"/>
              <a:buFont typeface="Helvetica Neue"/>
              <a:buNone/>
              <a:defRPr b="1" sz="2100">
                <a:latin typeface="Helvetica Neue"/>
                <a:ea typeface="Helvetica Neue"/>
                <a:cs typeface="Helvetica Neue"/>
                <a:sym typeface="Helvetica Neue"/>
              </a:defRPr>
            </a:lvl1pPr>
            <a:lvl2pPr lvl="1"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2pPr>
            <a:lvl3pPr lvl="2"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3pPr>
            <a:lvl4pPr lvl="3"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4pPr>
            <a:lvl5pPr lvl="4"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5pPr>
            <a:lvl6pPr lvl="5"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6pPr>
            <a:lvl7pPr lvl="6"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7pPr>
            <a:lvl8pPr lvl="7"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8pPr>
            <a:lvl9pPr lvl="8" rtl="0" algn="l">
              <a:lnSpc>
                <a:spcPct val="100000"/>
              </a:lnSpc>
              <a:spcBef>
                <a:spcPts val="0"/>
              </a:spcBef>
              <a:spcAft>
                <a:spcPts val="0"/>
              </a:spcAft>
              <a:buSzPts val="2700"/>
              <a:buFont typeface="Helvetica Neue"/>
              <a:buNone/>
              <a:defRPr b="1" sz="2700">
                <a:latin typeface="Helvetica Neue"/>
                <a:ea typeface="Helvetica Neue"/>
                <a:cs typeface="Helvetica Neue"/>
                <a:sym typeface="Helvetica Neue"/>
              </a:defRPr>
            </a:lvl9pPr>
          </a:lstStyle>
          <a:p/>
        </p:txBody>
      </p:sp>
      <p:sp>
        <p:nvSpPr>
          <p:cNvPr id="69" name="Google Shape;69;p14"/>
          <p:cNvSpPr/>
          <p:nvPr/>
        </p:nvSpPr>
        <p:spPr>
          <a:xfrm>
            <a:off x="-96050" y="169276"/>
            <a:ext cx="148500" cy="777300"/>
          </a:xfrm>
          <a:prstGeom prst="rect">
            <a:avLst/>
          </a:prstGeom>
          <a:solidFill>
            <a:srgbClr val="317C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0" name="Google Shape;70;p14"/>
          <p:cNvGraphicFramePr/>
          <p:nvPr/>
        </p:nvGraphicFramePr>
        <p:xfrm>
          <a:off x="4455785" y="4848075"/>
          <a:ext cx="3000000" cy="3000000"/>
        </p:xfrm>
        <a:graphic>
          <a:graphicData uri="http://schemas.openxmlformats.org/drawingml/2006/table">
            <a:tbl>
              <a:tblPr bandRow="1">
                <a:noFill/>
                <a:tableStyleId>{21CB07B7-806A-4AFA-82D0-18163722D881}</a:tableStyleId>
              </a:tblPr>
              <a:tblGrid>
                <a:gridCol w="1166825"/>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IMPLEMENTATION</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CCE5E7"/>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71" name="Google Shape;71;p14"/>
          <p:cNvGraphicFramePr/>
          <p:nvPr/>
        </p:nvGraphicFramePr>
        <p:xfrm>
          <a:off x="5489439" y="4848075"/>
          <a:ext cx="3000000" cy="3000000"/>
        </p:xfrm>
        <a:graphic>
          <a:graphicData uri="http://schemas.openxmlformats.org/drawingml/2006/table">
            <a:tbl>
              <a:tblPr bandRow="1">
                <a:noFill/>
                <a:tableStyleId>{21CB07B7-806A-4AFA-82D0-18163722D881}</a:tableStyleId>
              </a:tblPr>
              <a:tblGrid>
                <a:gridCol w="900000"/>
              </a:tblGrid>
              <a:tr h="95250">
                <a:tc>
                  <a:txBody>
                    <a:bodyPr/>
                    <a:lstStyle/>
                    <a:p>
                      <a:pPr indent="0" lvl="0" marL="0" marR="0" rtl="0" algn="ctr">
                        <a:spcBef>
                          <a:spcPts val="0"/>
                        </a:spcBef>
                        <a:spcAft>
                          <a:spcPts val="0"/>
                        </a:spcAft>
                        <a:buNone/>
                      </a:pPr>
                      <a:r>
                        <a:rPr lang="en" sz="700">
                          <a:solidFill>
                            <a:schemeClr val="dk1"/>
                          </a:solidFill>
                          <a:latin typeface="Helvetica Neue"/>
                          <a:ea typeface="Helvetica Neue"/>
                          <a:cs typeface="Helvetica Neue"/>
                          <a:sym typeface="Helvetica Neue"/>
                        </a:rPr>
                        <a:t>IMPACT</a:t>
                      </a:r>
                      <a:endParaRPr sz="1000">
                        <a:latin typeface="Helvetica Neue"/>
                        <a:ea typeface="Helvetica Neue"/>
                        <a:cs typeface="Helvetica Neue"/>
                        <a:sym typeface="Helvetica Neue"/>
                      </a:endParaRPr>
                    </a:p>
                  </a:txBody>
                  <a:tcPr marT="34300" marB="3430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E275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hyperlink" Target="https://my-ibisworld-com.proxy.lib.sfu.ca/us/en/industry-specialized/od4260/competitive-landscape#market-share-concentration" TargetMode="External"/><Relationship Id="rId10" Type="http://schemas.openxmlformats.org/officeDocument/2006/relationships/hyperlink" Target="https://www-statista-com.proxy.lib.sfu.ca/statistics/1179693/top-manufacturers-of-scented-candles-us/" TargetMode="External"/><Relationship Id="rId13" Type="http://schemas.openxmlformats.org/officeDocument/2006/relationships/hyperlink" Target="https://my-ibisworld-com.proxy.lib.sfu.ca/us/en/industry-specialized/od4260/competitive-landscape#cost-structure-benchmarks" TargetMode="External"/><Relationship Id="rId12" Type="http://schemas.openxmlformats.org/officeDocument/2006/relationships/hyperlink" Target="https://my-ibisworld-com.proxy.lib.sfu.ca/us/en/industry-specialized/od4260/industry-at-a-glance"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irishtimes.com/business/retail-and-services/world-s-first-facility-converting-plastic-waste-to-wax-opens-in-laois-1.3958081" TargetMode="External"/><Relationship Id="rId4" Type="http://schemas.openxmlformats.org/officeDocument/2006/relationships/hyperlink" Target="https://www-statista-com.proxy.lib.sfu.ca/statistics/302372/scented-products-usage-by-user-type-in-the-uk/" TargetMode="External"/><Relationship Id="rId9" Type="http://schemas.openxmlformats.org/officeDocument/2006/relationships/hyperlink" Target="https://www-statista-com.proxy.lib.sfu.ca/statistics/1179697/home-scent-products-sales-by-category-us/" TargetMode="External"/><Relationship Id="rId15" Type="http://schemas.openxmlformats.org/officeDocument/2006/relationships/hyperlink" Target="https://www-statista-com.proxy.lib.sfu.ca/statistics/1019774/plastic-waste-volume-globally/" TargetMode="External"/><Relationship Id="rId14" Type="http://schemas.openxmlformats.org/officeDocument/2006/relationships/hyperlink" Target="https://www.irishtimes.com/business/retail-and-services/world-s-first-facility-converting-plastic-waste-to-wax-opens-in-laois-1.3958081" TargetMode="External"/><Relationship Id="rId16" Type="http://schemas.openxmlformats.org/officeDocument/2006/relationships/hyperlink" Target="https://www-statista-com.proxy.lib.sfu.ca/statistics/228380/people-who-pay-more-for-eco-friendly-products-and-services/" TargetMode="External"/><Relationship Id="rId5" Type="http://schemas.openxmlformats.org/officeDocument/2006/relationships/hyperlink" Target="https://www-statista-com.proxy.lib.sfu.ca/statistics/281296/uk-population/" TargetMode="External"/><Relationship Id="rId6" Type="http://schemas.openxmlformats.org/officeDocument/2006/relationships/hyperlink" Target="https://www-statista-com.proxy.lib.sfu.ca/statistics/383733/northern-ireland-population-timeline-uk/" TargetMode="External"/><Relationship Id="rId7" Type="http://schemas.openxmlformats.org/officeDocument/2006/relationships/hyperlink" Target="https://www-statista-com.proxy.lib.sfu.ca/statistics/1037176/types-of-home-scents-and-fragrances-products-most-likely-to-be-purchased-by-gender-us/" TargetMode="External"/><Relationship Id="rId8" Type="http://schemas.openxmlformats.org/officeDocument/2006/relationships/hyperlink" Target="https://www-statista-com.proxy.lib.sfu.ca/statistics/1037176/types-of-home-scents-and-fragrances-products-most-likely-to-be-purchased-by-gender-us/" TargetMode="External"/></Relationships>
</file>

<file path=ppt/slides/_rels/slide17.xml.rels><?xml version="1.0" encoding="UTF-8" standalone="yes"?><Relationships xmlns="http://schemas.openxmlformats.org/package/2006/relationships"><Relationship Id="rId11" Type="http://schemas.openxmlformats.org/officeDocument/2006/relationships/hyperlink" Target="https://www.whiskyinvestdirect.com/whisky-news/scotch-rtd-112020201" TargetMode="External"/><Relationship Id="rId10" Type="http://schemas.openxmlformats.org/officeDocument/2006/relationships/hyperlink" Target="https://www.whiskyinvestdirect.com/whisky-news/scotch-rtd-112020201"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seoresellerscanada.ca/how-much-do-instagram-ads-cost/" TargetMode="External"/><Relationship Id="rId4" Type="http://schemas.openxmlformats.org/officeDocument/2006/relationships/hyperlink" Target="https://seoresellerscanada.ca/your-guide-to-youtube-ads-how-much-does-youtube-advertising-cost/" TargetMode="External"/><Relationship Id="rId9" Type="http://schemas.openxmlformats.org/officeDocument/2006/relationships/hyperlink" Target="https://www.walmart.com/ip/Mr-Mrs-T-Bold-Spicy-Bloody-Mary-Mix-1-75-L-bottle/36300569" TargetMode="External"/><Relationship Id="rId5" Type="http://schemas.openxmlformats.org/officeDocument/2006/relationships/hyperlink" Target="https://www.marketdataforecast.com/market-reports/smoothies-market" TargetMode="External"/><Relationship Id="rId6" Type="http://schemas.openxmlformats.org/officeDocument/2006/relationships/hyperlink" Target="https://www150.statcan.gc.ca/n1/pub/13-605-x/2021001/article/00001-eng.htm" TargetMode="External"/><Relationship Id="rId7" Type="http://schemas.openxmlformats.org/officeDocument/2006/relationships/hyperlink" Target="https://www150.statcan.gc.ca/n1/pub/13-605-x/2021001/article/00001-eng.htm" TargetMode="External"/><Relationship Id="rId8" Type="http://schemas.openxmlformats.org/officeDocument/2006/relationships/hyperlink" Target="https://youbars.com/blogs/news/top-10-diet-trends-for-202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i.org/10.4315/0362-028X.JFP-16-481" TargetMode="External"/><Relationship Id="rId4" Type="http://schemas.openxmlformats.org/officeDocument/2006/relationships/hyperlink" Target="https://www.cicnews.com/2019/03/new-immigrants-made-up-61-of-canadas-population-growth-in-2018-0312086.html#gs.d0velg" TargetMode="External"/><Relationship Id="rId5" Type="http://schemas.openxmlformats.org/officeDocument/2006/relationships/hyperlink" Target="https://www.statista.com/statistics/339801/beer-consumption-in-canada-by-gender-and-age-group/" TargetMode="External"/><Relationship Id="rId6" Type="http://schemas.openxmlformats.org/officeDocument/2006/relationships/hyperlink" Target="https://www.statista.com/topics/2998/alcohol-consumption-in-canad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oexplorer.org/edible-water-capsul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www.statista.com/statistics/895635/frequency-of-alcohol-consumption-by-province-canada/" TargetMode="External"/><Relationship Id="rId4" Type="http://schemas.openxmlformats.org/officeDocument/2006/relationships/hyperlink" Target="https://www.cbc.ca/news/business/statscan-alcohol-sales-1.409544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www.canada.ca/en/public-health/services/reports-publications/health-promotion-chronic-disease-prevention-canada-research-policy-practice/vol-41-no-9-2021/changes-alcohol-consumption-covid-19-pandemic-gender-differences-emotional-distress.html" TargetMode="External"/><Relationship Id="rId4" Type="http://schemas.openxmlformats.org/officeDocument/2006/relationships/hyperlink" Target="https://www.canada.ca/en/public-health/services/reports-publications/health-promotion-chronic-disease-prevention-canada-research-policy-practice/vol-41-no-9-2021/changes-alcohol-consumption-covid-19-pandemic-gender-differences-emotional-distress.html" TargetMode="External"/><Relationship Id="rId5" Type="http://schemas.openxmlformats.org/officeDocument/2006/relationships/hyperlink" Target="https://vancouversun.com/business/local-business/b-c-urged-to-change-liquor-policy-to-allow-more-competition-lowering-prices" TargetMode="External"/><Relationship Id="rId6" Type="http://schemas.openxmlformats.org/officeDocument/2006/relationships/hyperlink" Target="https://vancouversun.com/business/local-business/b-c-urged-to-change-liquor-policy-to-allow-more-competition-lowering-pric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dailyhive.com/vancouver/emerging-consumer-trends-made-in-canada" TargetMode="External"/><Relationship Id="rId4" Type="http://schemas.openxmlformats.org/officeDocument/2006/relationships/hyperlink" Target="https://dailyhive.com/vancouver/emerging-consumer-trends-made-in-canad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hyperlink" Target="https://www.statista.com/statistics/737587/ar-vr-spending-share-worldwide-by-segment/" TargetMode="External"/><Relationship Id="rId6" Type="http://schemas.openxmlformats.org/officeDocument/2006/relationships/hyperlink" Target="https://www.statista.com/statistics/740760/vr-ar-ownership-usa-age/" TargetMode="External"/><Relationship Id="rId7"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hyperlink" Target="https://www.statista.com/statistics/740747/vr-ar-ownership-usa-gender/" TargetMode="External"/><Relationship Id="rId6" Type="http://schemas.openxmlformats.org/officeDocument/2006/relationships/hyperlink" Target="https://www.statista.com/statistics/742448/global-fitness-tracking-and-technology-by-age/" TargetMode="External"/><Relationship Id="rId7" Type="http://schemas.openxmlformats.org/officeDocument/2006/relationships/hyperlink" Target="https://www.statista.com/statistics/189562/daily-engagement-of-the-us-poppulation-in-sports-and-exercis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www.ncbi.nlm.nih.gov/pmc/articles/PMC3905489/" TargetMode="External"/><Relationship Id="rId4" Type="http://schemas.openxmlformats.org/officeDocument/2006/relationships/hyperlink" Target="https://www.who.int/news-room/q-a-detail/addictive-behaviours-gaming-disorder" TargetMode="External"/><Relationship Id="rId5" Type="http://schemas.openxmlformats.org/officeDocument/2006/relationships/hyperlink" Target="https://www.health.harvard.edu/mind-and-mood/exercise-is-an-all-natural-treatment-to-fight-depress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hyperlink" Target="https://www150.statcan.gc.ca/t1/tbl1/en/tv.action?pid=181000041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purenintendo.com/npd-reports-nintendo%E2%80%99s-wii-tops-canadian-sales-charts-wii-becomes-best-selling-next-gen-system/" TargetMode="External"/><Relationship Id="rId4" Type="http://schemas.openxmlformats.org/officeDocument/2006/relationships/hyperlink" Target="http://datatopics.worldbank.org/world-development-indicators" TargetMode="External"/><Relationship Id="rId5" Type="http://schemas.openxmlformats.org/officeDocument/2006/relationships/hyperlink" Target="http://datatopics.worldbank.org/world-development-indicators" TargetMode="External"/><Relationship Id="rId6" Type="http://schemas.openxmlformats.org/officeDocument/2006/relationships/hyperlink" Target="https://www.statista.com/statistics/866903/canada-augmented-virtual-reality-market-size/" TargetMode="External"/><Relationship Id="rId7" Type="http://schemas.openxmlformats.org/officeDocument/2006/relationships/hyperlink" Target="http://pulseonvr.ca/wp-content/uploads/2018/07/Situation-Analysis-Q1-2018_FINAL_ENG.pdf" TargetMode="External"/><Relationship Id="rId8" Type="http://schemas.openxmlformats.org/officeDocument/2006/relationships/hyperlink" Target="https://www.torontoprices.ca/Product/Gaming/Nintendo%20Wii/Consoles/NINTENDO-WII-FIT-PLUS-W-BALANCE-BOARD-id%3Defd72e08-68ef-4834-8ba2-76dca0a80b4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www.virtuix.com/case-stud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www.statista.com/statistics/1221522/virtual-reality-market-size-worldwide/" TargetMode="External"/><Relationship Id="rId4" Type="http://schemas.openxmlformats.org/officeDocument/2006/relationships/hyperlink" Target="https://www.statista.com/statistics/499714/global-virtual-reality-gaming-sales-revenue/" TargetMode="External"/><Relationship Id="rId5" Type="http://schemas.openxmlformats.org/officeDocument/2006/relationships/hyperlink" Target="https://www.ibisworld.com/canada/market-size/gym-health-fitness-club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www.alibaba.com/product-detail/Treadmill-Treadmill-Manufacturer-Professional-Home-Used_60550380441.html?spm=a2700.galleryofferlist.topad_creative.d_title.660b3137wGQ8J5" TargetMode="External"/><Relationship Id="rId4" Type="http://schemas.openxmlformats.org/officeDocument/2006/relationships/hyperlink" Target="https://www.alibaba.com/product-detail/Vr-Headset-KIWI-Design-VR-Headset_1600301541758.html?spm=a2700.galleryofferlist.normal_offer.d_title.58dbfb15lopYK9&amp;s=p" TargetMode="External"/><Relationship Id="rId5" Type="http://schemas.openxmlformats.org/officeDocument/2006/relationships/hyperlink" Target="https://wp.nyu.edu/steinhardt-appsych_opus/groupthin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marketdataforecast.com/market-reports/smoothies-market" TargetMode="External"/><Relationship Id="rId4" Type="http://schemas.openxmlformats.org/officeDocument/2006/relationships/hyperlink" Target="https://www.marketdataforecast.com/market-reports/smoothies-market" TargetMode="External"/><Relationship Id="rId5"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youbars.com/blogs/news/top-10-diet-trends-for-2021" TargetMode="External"/><Relationship Id="rId4" Type="http://schemas.openxmlformats.org/officeDocument/2006/relationships/hyperlink" Target="https://youbars.com/blogs/news/top-10-diet-trends-for-2021" TargetMode="External"/><Relationship Id="rId5" Type="http://schemas.openxmlformats.org/officeDocument/2006/relationships/hyperlink" Target="https://www.daily-harvest.com/browse/smoothies/carrot-cinnamon" TargetMode="External"/><Relationship Id="rId6" Type="http://schemas.openxmlformats.org/officeDocument/2006/relationships/hyperlink" Target="https://www.daily-harvest.com/browse/smoothies/carrot-cinnamon" TargetMode="External"/><Relationship Id="rId7" Type="http://schemas.openxmlformats.org/officeDocument/2006/relationships/hyperlink" Target="https://www.smoothiebox.com/" TargetMode="External"/><Relationship Id="rId8" Type="http://schemas.openxmlformats.org/officeDocument/2006/relationships/hyperlink" Target="https://www.smoothiebox.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forbes.com/sites/phillempert/2020/10/19/food-trends-2021-staying-healthy-in-a-post-covid-19-world/?sh=2e183753485b" TargetMode="External"/><Relationship Id="rId4" Type="http://schemas.openxmlformats.org/officeDocument/2006/relationships/hyperlink" Target="https://www.forbes.com/sites/phillempert/2020/10/19/food-trends-2021-staying-healthy-in-a-post-covid-19-world/?sh=2e183753485b" TargetMode="External"/><Relationship Id="rId5" Type="http://schemas.openxmlformats.org/officeDocument/2006/relationships/hyperlink" Target="https://www.mvorganizing.org/how-much-do-smoothies-cost-to-make/" TargetMode="External"/><Relationship Id="rId6" Type="http://schemas.openxmlformats.org/officeDocument/2006/relationships/hyperlink" Target="https://www.mvorganizing.org/how-much-do-smoothies-cost-to-mak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irishtimes.com/business/retail-and-services/world-s-first-facility-converting-plastic-waste-to-wax-opens-in-laois-1.3958081"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nvSpPr>
        <p:spPr>
          <a:xfrm>
            <a:off x="8519433" y="4749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595959"/>
                </a:solidFill>
                <a:latin typeface="Roboto"/>
                <a:ea typeface="Roboto"/>
                <a:cs typeface="Roboto"/>
                <a:sym typeface="Roboto"/>
              </a:rPr>
              <a:t>‹#›</a:t>
            </a:fld>
            <a:endParaRPr sz="900">
              <a:solidFill>
                <a:srgbClr val="595959"/>
              </a:solidFill>
              <a:latin typeface="Roboto"/>
              <a:ea typeface="Roboto"/>
              <a:cs typeface="Roboto"/>
              <a:sym typeface="Roboto"/>
            </a:endParaRPr>
          </a:p>
        </p:txBody>
      </p:sp>
      <p:cxnSp>
        <p:nvCxnSpPr>
          <p:cNvPr id="77" name="Google Shape;77;p15"/>
          <p:cNvCxnSpPr/>
          <p:nvPr/>
        </p:nvCxnSpPr>
        <p:spPr>
          <a:xfrm>
            <a:off x="340800" y="4773279"/>
            <a:ext cx="8462400" cy="0"/>
          </a:xfrm>
          <a:prstGeom prst="straightConnector1">
            <a:avLst/>
          </a:prstGeom>
          <a:noFill/>
          <a:ln cap="flat" cmpd="sng" w="9525">
            <a:solidFill>
              <a:srgbClr val="CCCCCC"/>
            </a:solidFill>
            <a:prstDash val="solid"/>
            <a:round/>
            <a:headEnd len="med" w="med" type="none"/>
            <a:tailEnd len="med" w="med" type="none"/>
          </a:ln>
        </p:spPr>
      </p:cxnSp>
      <p:sp>
        <p:nvSpPr>
          <p:cNvPr id="78" name="Google Shape;78;p15"/>
          <p:cNvSpPr txBox="1"/>
          <p:nvPr/>
        </p:nvSpPr>
        <p:spPr>
          <a:xfrm>
            <a:off x="0" y="4808100"/>
            <a:ext cx="1506000" cy="335400"/>
          </a:xfrm>
          <a:prstGeom prst="rect">
            <a:avLst/>
          </a:prstGeom>
          <a:noFill/>
          <a:ln>
            <a:noFill/>
          </a:ln>
        </p:spPr>
        <p:txBody>
          <a:bodyPr anchorCtr="0" anchor="t" bIns="91425" lIns="91425" spcFirstLastPara="1" rIns="91425" wrap="square" tIns="91425">
            <a:normAutofit fontScale="32500"/>
          </a:bodyPr>
          <a:lstStyle/>
          <a:p>
            <a:pPr indent="0" lvl="0" marL="0" rtl="0" algn="l">
              <a:lnSpc>
                <a:spcPct val="115000"/>
              </a:lnSpc>
              <a:spcBef>
                <a:spcPts val="0"/>
              </a:spcBef>
              <a:spcAft>
                <a:spcPts val="1200"/>
              </a:spcAft>
              <a:buNone/>
            </a:pPr>
            <a:r>
              <a:rPr lang="en" sz="1800">
                <a:solidFill>
                  <a:srgbClr val="595959"/>
                </a:solidFill>
              </a:rPr>
              <a:t>Source: Foresters Financial, 2019 </a:t>
            </a:r>
            <a:endParaRPr sz="1800">
              <a:solidFill>
                <a:srgbClr val="595959"/>
              </a:solidFill>
            </a:endParaRPr>
          </a:p>
        </p:txBody>
      </p:sp>
      <p:cxnSp>
        <p:nvCxnSpPr>
          <p:cNvPr id="79" name="Google Shape;79;p15"/>
          <p:cNvCxnSpPr/>
          <p:nvPr/>
        </p:nvCxnSpPr>
        <p:spPr>
          <a:xfrm>
            <a:off x="4580822" y="-617227"/>
            <a:ext cx="0" cy="8433300"/>
          </a:xfrm>
          <a:prstGeom prst="straightConnector1">
            <a:avLst/>
          </a:prstGeom>
          <a:noFill/>
          <a:ln cap="flat" cmpd="sng" w="9525">
            <a:solidFill>
              <a:srgbClr val="78909C"/>
            </a:solidFill>
            <a:prstDash val="dot"/>
            <a:round/>
            <a:headEnd len="med" w="med" type="none"/>
            <a:tailEnd len="med" w="med" type="none"/>
          </a:ln>
        </p:spPr>
      </p:cxnSp>
      <p:sp>
        <p:nvSpPr>
          <p:cNvPr id="80" name="Google Shape;80;p15"/>
          <p:cNvSpPr/>
          <p:nvPr/>
        </p:nvSpPr>
        <p:spPr>
          <a:xfrm>
            <a:off x="364175" y="3869875"/>
            <a:ext cx="8433300" cy="667800"/>
          </a:xfrm>
          <a:prstGeom prst="rect">
            <a:avLst/>
          </a:prstGeom>
          <a:solidFill>
            <a:srgbClr val="5E27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Helvetica Neue"/>
                <a:ea typeface="Helvetica Neue"/>
                <a:cs typeface="Helvetica Neue"/>
                <a:sym typeface="Helvetica Neue"/>
              </a:rPr>
              <a:t>SOUR is a brand new, revolutionary product that </a:t>
            </a:r>
            <a:r>
              <a:rPr b="1" lang="en">
                <a:solidFill>
                  <a:srgbClr val="FFFFFF"/>
                </a:solidFill>
                <a:latin typeface="Helvetica Neue"/>
                <a:ea typeface="Helvetica Neue"/>
                <a:cs typeface="Helvetica Neue"/>
                <a:sym typeface="Helvetica Neue"/>
              </a:rPr>
              <a:t>addresses a massive market gap.</a:t>
            </a:r>
            <a:endParaRPr b="1">
              <a:solidFill>
                <a:srgbClr val="FFFFFF"/>
              </a:solidFill>
              <a:latin typeface="Helvetica Neue"/>
              <a:ea typeface="Helvetica Neue"/>
              <a:cs typeface="Helvetica Neue"/>
              <a:sym typeface="Helvetica Neue"/>
            </a:endParaRPr>
          </a:p>
        </p:txBody>
      </p:sp>
      <p:sp>
        <p:nvSpPr>
          <p:cNvPr id="81" name="Google Shape;81;p15"/>
          <p:cNvSpPr/>
          <p:nvPr/>
        </p:nvSpPr>
        <p:spPr>
          <a:xfrm rot="10800000">
            <a:off x="3200803" y="3599433"/>
            <a:ext cx="2598000" cy="1599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Situational Analysis</a:t>
            </a:r>
            <a:endParaRPr/>
          </a:p>
        </p:txBody>
      </p:sp>
      <p:sp>
        <p:nvSpPr>
          <p:cNvPr id="83" name="Google Shape;83;p15"/>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Who are we? </a:t>
            </a:r>
            <a:endParaRPr/>
          </a:p>
        </p:txBody>
      </p:sp>
      <p:pic>
        <p:nvPicPr>
          <p:cNvPr id="84" name="Google Shape;84;p15"/>
          <p:cNvPicPr preferRelativeResize="0"/>
          <p:nvPr/>
        </p:nvPicPr>
        <p:blipFill>
          <a:blip r:embed="rId3">
            <a:alphaModFix/>
          </a:blip>
          <a:stretch>
            <a:fillRect/>
          </a:stretch>
        </p:blipFill>
        <p:spPr>
          <a:xfrm>
            <a:off x="7427425" y="1295751"/>
            <a:ext cx="861900" cy="861900"/>
          </a:xfrm>
          <a:prstGeom prst="rect">
            <a:avLst/>
          </a:prstGeom>
          <a:noFill/>
          <a:ln>
            <a:noFill/>
          </a:ln>
        </p:spPr>
      </p:pic>
      <p:pic>
        <p:nvPicPr>
          <p:cNvPr id="85" name="Google Shape;85;p15"/>
          <p:cNvPicPr preferRelativeResize="0"/>
          <p:nvPr/>
        </p:nvPicPr>
        <p:blipFill>
          <a:blip r:embed="rId4">
            <a:alphaModFix/>
          </a:blip>
          <a:stretch>
            <a:fillRect/>
          </a:stretch>
        </p:blipFill>
        <p:spPr>
          <a:xfrm>
            <a:off x="4499200" y="1403402"/>
            <a:ext cx="715300" cy="715300"/>
          </a:xfrm>
          <a:prstGeom prst="rect">
            <a:avLst/>
          </a:prstGeom>
          <a:noFill/>
          <a:ln>
            <a:noFill/>
          </a:ln>
        </p:spPr>
      </p:pic>
      <p:sp>
        <p:nvSpPr>
          <p:cNvPr id="86" name="Google Shape;86;p15"/>
          <p:cNvSpPr/>
          <p:nvPr/>
        </p:nvSpPr>
        <p:spPr>
          <a:xfrm>
            <a:off x="177100" y="1295750"/>
            <a:ext cx="3023700" cy="93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rgbClr val="ED7D31"/>
                </a:solidFill>
                <a:latin typeface="Bebas Neue"/>
                <a:ea typeface="Bebas Neue"/>
                <a:cs typeface="Bebas Neue"/>
                <a:sym typeface="Bebas Neue"/>
              </a:rPr>
              <a:t>SOUR</a:t>
            </a:r>
            <a:endParaRPr b="1" sz="2700">
              <a:solidFill>
                <a:srgbClr val="ED7D31"/>
              </a:solidFill>
              <a:latin typeface="Bebas Neue"/>
              <a:ea typeface="Bebas Neue"/>
              <a:cs typeface="Bebas Neue"/>
              <a:sym typeface="Bebas Neue"/>
            </a:endParaRPr>
          </a:p>
        </p:txBody>
      </p:sp>
      <p:sp>
        <p:nvSpPr>
          <p:cNvPr id="87" name="Google Shape;87;p15"/>
          <p:cNvSpPr txBox="1"/>
          <p:nvPr/>
        </p:nvSpPr>
        <p:spPr>
          <a:xfrm>
            <a:off x="177100" y="2261175"/>
            <a:ext cx="30237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800"/>
              </a:spcAft>
              <a:buNone/>
            </a:pPr>
            <a:r>
              <a:rPr lang="en" sz="1200">
                <a:solidFill>
                  <a:schemeClr val="dk1"/>
                </a:solidFill>
                <a:latin typeface="Helvetica Neue"/>
                <a:ea typeface="Helvetica Neue"/>
                <a:cs typeface="Helvetica Neue"/>
                <a:sym typeface="Helvetica Neue"/>
              </a:rPr>
              <a:t>“We combine cocktails at home with environmentally friendly packaging.”</a:t>
            </a:r>
            <a:endParaRPr>
              <a:latin typeface="Helvetica Neue"/>
              <a:ea typeface="Helvetica Neue"/>
              <a:cs typeface="Helvetica Neue"/>
              <a:sym typeface="Helvetica Neue"/>
            </a:endParaRPr>
          </a:p>
        </p:txBody>
      </p:sp>
      <p:sp>
        <p:nvSpPr>
          <p:cNvPr id="88" name="Google Shape;88;p15"/>
          <p:cNvSpPr txBox="1"/>
          <p:nvPr/>
        </p:nvSpPr>
        <p:spPr>
          <a:xfrm>
            <a:off x="6283800" y="2165600"/>
            <a:ext cx="27579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None/>
            </a:pPr>
            <a:r>
              <a:rPr lang="en" sz="1100">
                <a:solidFill>
                  <a:schemeClr val="dk1"/>
                </a:solidFill>
                <a:latin typeface="Helvetica Neue"/>
                <a:ea typeface="Helvetica Neue"/>
                <a:cs typeface="Helvetica Neue"/>
                <a:sym typeface="Helvetica Neue"/>
              </a:rPr>
              <a:t>W</a:t>
            </a:r>
            <a:r>
              <a:rPr lang="en" sz="1100">
                <a:solidFill>
                  <a:schemeClr val="dk1"/>
                </a:solidFill>
                <a:latin typeface="Helvetica Neue"/>
                <a:ea typeface="Helvetica Neue"/>
                <a:cs typeface="Helvetica Neue"/>
                <a:sym typeface="Helvetica Neue"/>
              </a:rPr>
              <a:t>e will be using seaweed pods sourced from Ooho, who are based out of Europe. </a:t>
            </a:r>
            <a:r>
              <a:rPr b="1" lang="en" sz="1100">
                <a:solidFill>
                  <a:schemeClr val="dk1"/>
                </a:solidFill>
                <a:latin typeface="Helvetica Neue"/>
                <a:ea typeface="Helvetica Neue"/>
                <a:cs typeface="Helvetica Neue"/>
                <a:sym typeface="Helvetica Neue"/>
              </a:rPr>
              <a:t>Seaweed is an eco-friendly alternative to current products.</a:t>
            </a:r>
            <a:endParaRPr b="1" sz="1100">
              <a:latin typeface="Helvetica Neue"/>
              <a:ea typeface="Helvetica Neue"/>
              <a:cs typeface="Helvetica Neue"/>
              <a:sym typeface="Helvetica Neue"/>
            </a:endParaRPr>
          </a:p>
        </p:txBody>
      </p:sp>
      <p:sp>
        <p:nvSpPr>
          <p:cNvPr id="89" name="Google Shape;89;p15"/>
          <p:cNvSpPr txBox="1"/>
          <p:nvPr/>
        </p:nvSpPr>
        <p:spPr>
          <a:xfrm>
            <a:off x="3429900" y="2165588"/>
            <a:ext cx="2853900" cy="86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Clr>
                <a:schemeClr val="dk1"/>
              </a:buClr>
              <a:buSzPts val="1100"/>
              <a:buFont typeface="Arial"/>
              <a:buNone/>
            </a:pPr>
            <a:r>
              <a:rPr lang="en" sz="1100">
                <a:solidFill>
                  <a:schemeClr val="dk1"/>
                </a:solidFill>
                <a:latin typeface="Helvetica Neue"/>
                <a:ea typeface="Helvetica Neue"/>
                <a:cs typeface="Helvetica Neue"/>
                <a:sym typeface="Helvetica Neue"/>
              </a:rPr>
              <a:t>P</a:t>
            </a:r>
            <a:r>
              <a:rPr lang="en" sz="1100">
                <a:solidFill>
                  <a:schemeClr val="dk1"/>
                </a:solidFill>
                <a:latin typeface="Helvetica Neue"/>
                <a:ea typeface="Helvetica Neue"/>
                <a:cs typeface="Helvetica Neue"/>
                <a:sym typeface="Helvetica Neue"/>
              </a:rPr>
              <a:t>roduct doesn’t contain any alcohol, only the mixer- allows for us to </a:t>
            </a:r>
            <a:r>
              <a:rPr b="1" lang="en" sz="1100">
                <a:solidFill>
                  <a:schemeClr val="dk1"/>
                </a:solidFill>
                <a:latin typeface="Helvetica Neue"/>
                <a:ea typeface="Helvetica Neue"/>
                <a:cs typeface="Helvetica Neue"/>
                <a:sym typeface="Helvetica Neue"/>
              </a:rPr>
              <a:t>sell our product anywhere.</a:t>
            </a:r>
            <a:endParaRPr b="1" sz="11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Industry Analysis</a:t>
            </a:r>
            <a:endParaRPr/>
          </a:p>
        </p:txBody>
      </p:sp>
      <p:sp>
        <p:nvSpPr>
          <p:cNvPr id="197" name="Google Shape;197;p24"/>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are some industry trends we can address?</a:t>
            </a:r>
            <a:endParaRPr/>
          </a:p>
        </p:txBody>
      </p:sp>
      <p:sp>
        <p:nvSpPr>
          <p:cNvPr id="198" name="Google Shape;198;p24"/>
          <p:cNvSpPr/>
          <p:nvPr/>
        </p:nvSpPr>
        <p:spPr>
          <a:xfrm>
            <a:off x="775200" y="1792950"/>
            <a:ext cx="7593600" cy="1557600"/>
          </a:xfrm>
          <a:prstGeom prst="rect">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Helvetica Neue"/>
                <a:ea typeface="Helvetica Neue"/>
                <a:cs typeface="Helvetica Neue"/>
                <a:sym typeface="Helvetica Neue"/>
              </a:rPr>
              <a:t>FACT</a:t>
            </a:r>
            <a:r>
              <a:rPr lang="en" sz="1100">
                <a:latin typeface="Helvetica Neue"/>
                <a:ea typeface="Helvetica Neue"/>
                <a:cs typeface="Helvetica Neue"/>
                <a:sym typeface="Helvetica Neue"/>
              </a:rPr>
              <a:t>: </a:t>
            </a:r>
            <a:r>
              <a:rPr b="1" lang="en" sz="1100">
                <a:solidFill>
                  <a:schemeClr val="dk1"/>
                </a:solidFill>
                <a:latin typeface="Helvetica Neue"/>
                <a:ea typeface="Helvetica Neue"/>
                <a:cs typeface="Helvetica Neue"/>
                <a:sym typeface="Helvetica Neue"/>
              </a:rPr>
              <a:t>Alcohol ecommerce grew by more than 40% in 2020</a:t>
            </a:r>
            <a:endParaRPr b="1"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Opportunity to establish ourselves in a relatively new online marketplace for at home cocktails</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Few competitors in this space</a:t>
            </a:r>
            <a:endParaRPr sz="1000">
              <a:solidFill>
                <a:schemeClr val="dk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p:nvPr/>
        </p:nvSpPr>
        <p:spPr>
          <a:xfrm>
            <a:off x="906663" y="13920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a:off x="1252850" y="1458525"/>
            <a:ext cx="1282800" cy="630600"/>
          </a:xfrm>
          <a:prstGeom prst="ellipse">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nvSpPr>
        <p:spPr>
          <a:xfrm>
            <a:off x="8519433" y="4749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595959"/>
                </a:solidFill>
                <a:latin typeface="Roboto"/>
                <a:ea typeface="Roboto"/>
                <a:cs typeface="Roboto"/>
                <a:sym typeface="Roboto"/>
              </a:rPr>
              <a:t>‹#›</a:t>
            </a:fld>
            <a:endParaRPr sz="900">
              <a:solidFill>
                <a:srgbClr val="595959"/>
              </a:solidFill>
              <a:latin typeface="Roboto"/>
              <a:ea typeface="Roboto"/>
              <a:cs typeface="Roboto"/>
              <a:sym typeface="Roboto"/>
            </a:endParaRPr>
          </a:p>
        </p:txBody>
      </p:sp>
      <p:sp>
        <p:nvSpPr>
          <p:cNvPr id="206" name="Google Shape;206;p25"/>
          <p:cNvSpPr/>
          <p:nvPr/>
        </p:nvSpPr>
        <p:spPr>
          <a:xfrm>
            <a:off x="3180463" y="13920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a:off x="906663" y="27414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3180463" y="2741450"/>
            <a:ext cx="2192400" cy="1268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5"/>
          <p:cNvCxnSpPr/>
          <p:nvPr/>
        </p:nvCxnSpPr>
        <p:spPr>
          <a:xfrm rot="10800000">
            <a:off x="954538" y="4114775"/>
            <a:ext cx="4390200" cy="12300"/>
          </a:xfrm>
          <a:prstGeom prst="straightConnector1">
            <a:avLst/>
          </a:prstGeom>
          <a:noFill/>
          <a:ln cap="flat" cmpd="sng" w="9525">
            <a:solidFill>
              <a:srgbClr val="595959"/>
            </a:solidFill>
            <a:prstDash val="solid"/>
            <a:round/>
            <a:headEnd len="med" w="med" type="triangle"/>
            <a:tailEnd len="med" w="med" type="none"/>
          </a:ln>
        </p:spPr>
      </p:cxnSp>
      <p:cxnSp>
        <p:nvCxnSpPr>
          <p:cNvPr id="210" name="Google Shape;210;p25"/>
          <p:cNvCxnSpPr/>
          <p:nvPr/>
        </p:nvCxnSpPr>
        <p:spPr>
          <a:xfrm>
            <a:off x="776225" y="1439452"/>
            <a:ext cx="23700" cy="2571600"/>
          </a:xfrm>
          <a:prstGeom prst="straightConnector1">
            <a:avLst/>
          </a:prstGeom>
          <a:noFill/>
          <a:ln cap="flat" cmpd="sng" w="9525">
            <a:solidFill>
              <a:srgbClr val="595959"/>
            </a:solidFill>
            <a:prstDash val="solid"/>
            <a:round/>
            <a:headEnd len="med" w="med" type="triangle"/>
            <a:tailEnd len="med" w="med" type="none"/>
          </a:ln>
        </p:spPr>
      </p:cxnSp>
      <p:sp>
        <p:nvSpPr>
          <p:cNvPr id="211" name="Google Shape;211;p25"/>
          <p:cNvSpPr txBox="1"/>
          <p:nvPr/>
        </p:nvSpPr>
        <p:spPr>
          <a:xfrm>
            <a:off x="4838564" y="4232290"/>
            <a:ext cx="534300" cy="338700"/>
          </a:xfrm>
          <a:prstGeom prst="rect">
            <a:avLst/>
          </a:prstGeom>
          <a:noFill/>
          <a:ln>
            <a:noFill/>
          </a:ln>
        </p:spPr>
        <p:txBody>
          <a:bodyPr anchorCtr="0" anchor="t" bIns="91425" lIns="90000" spcFirstLastPara="1" rIns="91425" wrap="square" tIns="91425">
            <a:spAutoFit/>
          </a:bodyPr>
          <a:lstStyle/>
          <a:p>
            <a:pPr indent="0" lvl="0" marL="0" rtl="0" algn="r">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212" name="Google Shape;212;p25"/>
          <p:cNvSpPr txBox="1"/>
          <p:nvPr/>
        </p:nvSpPr>
        <p:spPr>
          <a:xfrm>
            <a:off x="210989" y="1392040"/>
            <a:ext cx="534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213" name="Google Shape;213;p25"/>
          <p:cNvSpPr txBox="1"/>
          <p:nvPr/>
        </p:nvSpPr>
        <p:spPr>
          <a:xfrm>
            <a:off x="954539" y="4232290"/>
            <a:ext cx="53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214" name="Google Shape;214;p25"/>
          <p:cNvSpPr txBox="1"/>
          <p:nvPr/>
        </p:nvSpPr>
        <p:spPr>
          <a:xfrm>
            <a:off x="341512" y="3672350"/>
            <a:ext cx="45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215" name="Google Shape;215;p25"/>
          <p:cNvSpPr txBox="1"/>
          <p:nvPr/>
        </p:nvSpPr>
        <p:spPr>
          <a:xfrm>
            <a:off x="2782850" y="4232300"/>
            <a:ext cx="82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B7B7B"/>
                </a:solidFill>
                <a:latin typeface="Helvetica Neue"/>
                <a:ea typeface="Helvetica Neue"/>
                <a:cs typeface="Helvetica Neue"/>
                <a:sym typeface="Helvetica Neue"/>
              </a:rPr>
              <a:t>Price Point</a:t>
            </a:r>
            <a:endParaRPr sz="1000">
              <a:solidFill>
                <a:srgbClr val="7B7B7B"/>
              </a:solidFill>
              <a:latin typeface="Helvetica Neue"/>
              <a:ea typeface="Helvetica Neue"/>
              <a:cs typeface="Helvetica Neue"/>
              <a:sym typeface="Helvetica Neue"/>
            </a:endParaRPr>
          </a:p>
        </p:txBody>
      </p:sp>
      <p:sp>
        <p:nvSpPr>
          <p:cNvPr id="216" name="Google Shape;216;p25"/>
          <p:cNvSpPr txBox="1"/>
          <p:nvPr/>
        </p:nvSpPr>
        <p:spPr>
          <a:xfrm rot="-5400000">
            <a:off x="-435675" y="2582500"/>
            <a:ext cx="174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lvetica Neue"/>
                <a:ea typeface="Helvetica Neue"/>
                <a:cs typeface="Helvetica Neue"/>
                <a:sym typeface="Helvetica Neue"/>
              </a:rPr>
              <a:t>Eco-Friendliness</a:t>
            </a:r>
            <a:endParaRPr sz="1000">
              <a:solidFill>
                <a:srgbClr val="666666"/>
              </a:solidFill>
              <a:latin typeface="Helvetica Neue"/>
              <a:ea typeface="Helvetica Neue"/>
              <a:cs typeface="Helvetica Neue"/>
              <a:sym typeface="Helvetica Neue"/>
            </a:endParaRPr>
          </a:p>
        </p:txBody>
      </p:sp>
      <p:sp>
        <p:nvSpPr>
          <p:cNvPr id="217" name="Google Shape;217;p25"/>
          <p:cNvSpPr txBox="1"/>
          <p:nvPr/>
        </p:nvSpPr>
        <p:spPr>
          <a:xfrm>
            <a:off x="6007413" y="870950"/>
            <a:ext cx="2925600" cy="431100"/>
          </a:xfrm>
          <a:prstGeom prst="rect">
            <a:avLst/>
          </a:prstGeom>
          <a:solidFill>
            <a:srgbClr val="317C89"/>
          </a:solidFill>
          <a:ln cap="flat" cmpd="sng" w="28575">
            <a:solidFill>
              <a:srgbClr val="000000"/>
            </a:solidFill>
            <a:prstDash val="solid"/>
            <a:miter lim="8000"/>
            <a:headEnd len="sm" w="sm" type="none"/>
            <a:tailEnd len="sm" w="sm" type="none"/>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b="1" lang="en" sz="1600">
                <a:solidFill>
                  <a:srgbClr val="FFFFFF"/>
                </a:solidFill>
                <a:latin typeface="Roboto"/>
                <a:ea typeface="Roboto"/>
                <a:cs typeface="Roboto"/>
                <a:sym typeface="Roboto"/>
              </a:rPr>
              <a:t>Competitor Insights </a:t>
            </a:r>
            <a:endParaRPr b="1" sz="1600">
              <a:solidFill>
                <a:srgbClr val="FFFFFF"/>
              </a:solidFill>
              <a:latin typeface="Roboto"/>
              <a:ea typeface="Roboto"/>
              <a:cs typeface="Roboto"/>
              <a:sym typeface="Roboto"/>
            </a:endParaRPr>
          </a:p>
        </p:txBody>
      </p:sp>
      <p:sp>
        <p:nvSpPr>
          <p:cNvPr id="218" name="Google Shape;218;p25"/>
          <p:cNvSpPr txBox="1"/>
          <p:nvPr/>
        </p:nvSpPr>
        <p:spPr>
          <a:xfrm>
            <a:off x="5943338" y="1089500"/>
            <a:ext cx="63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0">
                <a:solidFill>
                  <a:srgbClr val="CFE2F3"/>
                </a:solidFill>
                <a:latin typeface="Roboto Black"/>
                <a:ea typeface="Roboto Black"/>
                <a:cs typeface="Roboto Black"/>
                <a:sym typeface="Roboto Black"/>
              </a:rPr>
              <a:t>1</a:t>
            </a:r>
            <a:endParaRPr sz="8000">
              <a:solidFill>
                <a:srgbClr val="CFE2F3"/>
              </a:solidFill>
              <a:latin typeface="Roboto Black"/>
              <a:ea typeface="Roboto Black"/>
              <a:cs typeface="Roboto Black"/>
              <a:sym typeface="Roboto Black"/>
            </a:endParaRPr>
          </a:p>
        </p:txBody>
      </p:sp>
      <p:sp>
        <p:nvSpPr>
          <p:cNvPr id="219" name="Google Shape;219;p25"/>
          <p:cNvSpPr txBox="1"/>
          <p:nvPr/>
        </p:nvSpPr>
        <p:spPr>
          <a:xfrm>
            <a:off x="5943338" y="2165387"/>
            <a:ext cx="63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0">
                <a:solidFill>
                  <a:srgbClr val="CFE2F3"/>
                </a:solidFill>
                <a:latin typeface="Roboto Black"/>
                <a:ea typeface="Roboto Black"/>
                <a:cs typeface="Roboto Black"/>
                <a:sym typeface="Roboto Black"/>
              </a:rPr>
              <a:t>2</a:t>
            </a:r>
            <a:endParaRPr sz="8000">
              <a:solidFill>
                <a:srgbClr val="CFE2F3"/>
              </a:solidFill>
              <a:latin typeface="Roboto Black"/>
              <a:ea typeface="Roboto Black"/>
              <a:cs typeface="Roboto Black"/>
              <a:sym typeface="Roboto Black"/>
            </a:endParaRPr>
          </a:p>
        </p:txBody>
      </p:sp>
      <p:sp>
        <p:nvSpPr>
          <p:cNvPr id="220" name="Google Shape;220;p25"/>
          <p:cNvSpPr/>
          <p:nvPr/>
        </p:nvSpPr>
        <p:spPr>
          <a:xfrm>
            <a:off x="6339401" y="2618750"/>
            <a:ext cx="2728800" cy="63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Competitors packaging is not eco-friendly and relies heavily on the use of plastics. This does not support social and economic trends</a:t>
            </a:r>
            <a:endParaRPr sz="1100">
              <a:latin typeface="Helvetica Neue"/>
              <a:ea typeface="Helvetica Neue"/>
              <a:cs typeface="Helvetica Neue"/>
              <a:sym typeface="Helvetica Neue"/>
            </a:endParaRPr>
          </a:p>
        </p:txBody>
      </p:sp>
      <p:sp>
        <p:nvSpPr>
          <p:cNvPr id="221" name="Google Shape;221;p25"/>
          <p:cNvSpPr/>
          <p:nvPr/>
        </p:nvSpPr>
        <p:spPr>
          <a:xfrm>
            <a:off x="6302975" y="1539750"/>
            <a:ext cx="2524200" cy="77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Other whiskey sour pods require the use of a cocktail machine to serve</a:t>
            </a:r>
            <a:endParaRPr sz="1100">
              <a:solidFill>
                <a:schemeClr val="dk1"/>
              </a:solidFill>
              <a:latin typeface="Helvetica Neue"/>
              <a:ea typeface="Helvetica Neue"/>
              <a:cs typeface="Helvetica Neue"/>
              <a:sym typeface="Helvetica Neue"/>
            </a:endParaRPr>
          </a:p>
        </p:txBody>
      </p:sp>
      <p:sp>
        <p:nvSpPr>
          <p:cNvPr id="222" name="Google Shape;222;p25"/>
          <p:cNvSpPr/>
          <p:nvPr/>
        </p:nvSpPr>
        <p:spPr>
          <a:xfrm>
            <a:off x="1686850" y="955400"/>
            <a:ext cx="2925600" cy="362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Source Sans Pro"/>
                <a:ea typeface="Source Sans Pro"/>
                <a:cs typeface="Source Sans Pro"/>
                <a:sym typeface="Source Sans Pro"/>
              </a:rPr>
              <a:t>Selection Criteria:</a:t>
            </a:r>
            <a:r>
              <a:rPr lang="en" sz="1000">
                <a:solidFill>
                  <a:srgbClr val="000000"/>
                </a:solidFill>
                <a:latin typeface="Source Sans Pro"/>
                <a:ea typeface="Source Sans Pro"/>
                <a:cs typeface="Source Sans Pro"/>
                <a:sym typeface="Source Sans Pro"/>
              </a:rPr>
              <a:t> </a:t>
            </a:r>
            <a:r>
              <a:rPr lang="en" sz="1000">
                <a:solidFill>
                  <a:schemeClr val="dk1"/>
                </a:solidFill>
                <a:latin typeface="Helvetica Neue"/>
                <a:ea typeface="Helvetica Neue"/>
                <a:cs typeface="Helvetica Neue"/>
                <a:sym typeface="Helvetica Neue"/>
              </a:rPr>
              <a:t>Comparable size, Value proposition, Mission alignment , Location</a:t>
            </a:r>
            <a:endParaRPr sz="800">
              <a:latin typeface="Helvetica Neue"/>
              <a:ea typeface="Helvetica Neue"/>
              <a:cs typeface="Helvetica Neue"/>
              <a:sym typeface="Helvetica Neue"/>
            </a:endParaRPr>
          </a:p>
        </p:txBody>
      </p:sp>
      <p:sp>
        <p:nvSpPr>
          <p:cNvPr id="223" name="Google Shape;223;p25"/>
          <p:cNvSpPr/>
          <p:nvPr/>
        </p:nvSpPr>
        <p:spPr>
          <a:xfrm>
            <a:off x="6007425" y="3716900"/>
            <a:ext cx="2925600" cy="779400"/>
          </a:xfrm>
          <a:prstGeom prst="rect">
            <a:avLst/>
          </a:prstGeom>
          <a:solidFill>
            <a:srgbClr val="60214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Source Sans Pro"/>
                <a:ea typeface="Source Sans Pro"/>
                <a:cs typeface="Source Sans Pro"/>
                <a:sym typeface="Source Sans Pro"/>
              </a:rPr>
              <a:t>Creating a low-price, eco-friendly sour product is a strong differentiator amongst competitors</a:t>
            </a:r>
            <a:endParaRPr b="1" sz="1200">
              <a:solidFill>
                <a:srgbClr val="FFFFFF"/>
              </a:solidFill>
              <a:latin typeface="Source Sans Pro"/>
              <a:ea typeface="Source Sans Pro"/>
              <a:cs typeface="Source Sans Pro"/>
              <a:sym typeface="Source Sans Pro"/>
            </a:endParaRPr>
          </a:p>
        </p:txBody>
      </p:sp>
      <p:sp>
        <p:nvSpPr>
          <p:cNvPr id="224" name="Google Shape;224;p25"/>
          <p:cNvSpPr/>
          <p:nvPr/>
        </p:nvSpPr>
        <p:spPr>
          <a:xfrm rot="10800000">
            <a:off x="6171228" y="3454620"/>
            <a:ext cx="2598000" cy="1599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Competitor Analysis</a:t>
            </a:r>
            <a:endParaRPr/>
          </a:p>
        </p:txBody>
      </p:sp>
      <p:sp>
        <p:nvSpPr>
          <p:cNvPr id="226" name="Google Shape;226;p25"/>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Who are our competitors?</a:t>
            </a:r>
            <a:endParaRPr/>
          </a:p>
        </p:txBody>
      </p:sp>
      <p:cxnSp>
        <p:nvCxnSpPr>
          <p:cNvPr id="227" name="Google Shape;227;p25"/>
          <p:cNvCxnSpPr/>
          <p:nvPr/>
        </p:nvCxnSpPr>
        <p:spPr>
          <a:xfrm>
            <a:off x="340800" y="4773279"/>
            <a:ext cx="8462400" cy="0"/>
          </a:xfrm>
          <a:prstGeom prst="straightConnector1">
            <a:avLst/>
          </a:prstGeom>
          <a:noFill/>
          <a:ln cap="flat" cmpd="sng" w="9525">
            <a:solidFill>
              <a:srgbClr val="CCCCCC"/>
            </a:solidFill>
            <a:prstDash val="solid"/>
            <a:round/>
            <a:headEnd len="med" w="med" type="none"/>
            <a:tailEnd len="med" w="med" type="none"/>
          </a:ln>
        </p:spPr>
      </p:cxnSp>
      <p:pic>
        <p:nvPicPr>
          <p:cNvPr id="228" name="Google Shape;228;p25"/>
          <p:cNvPicPr preferRelativeResize="0"/>
          <p:nvPr/>
        </p:nvPicPr>
        <p:blipFill>
          <a:blip r:embed="rId3">
            <a:alphaModFix/>
          </a:blip>
          <a:stretch>
            <a:fillRect/>
          </a:stretch>
        </p:blipFill>
        <p:spPr>
          <a:xfrm>
            <a:off x="1059200" y="3246003"/>
            <a:ext cx="744624" cy="562196"/>
          </a:xfrm>
          <a:prstGeom prst="rect">
            <a:avLst/>
          </a:prstGeom>
          <a:noFill/>
          <a:ln>
            <a:noFill/>
          </a:ln>
        </p:spPr>
      </p:pic>
      <p:pic>
        <p:nvPicPr>
          <p:cNvPr id="229" name="Google Shape;229;p25"/>
          <p:cNvPicPr preferRelativeResize="0"/>
          <p:nvPr/>
        </p:nvPicPr>
        <p:blipFill>
          <a:blip r:embed="rId4">
            <a:alphaModFix/>
          </a:blip>
          <a:stretch>
            <a:fillRect/>
          </a:stretch>
        </p:blipFill>
        <p:spPr>
          <a:xfrm>
            <a:off x="3059950" y="2291138"/>
            <a:ext cx="1512060" cy="338700"/>
          </a:xfrm>
          <a:prstGeom prst="rect">
            <a:avLst/>
          </a:prstGeom>
          <a:noFill/>
          <a:ln>
            <a:noFill/>
          </a:ln>
        </p:spPr>
      </p:pic>
      <p:pic>
        <p:nvPicPr>
          <p:cNvPr id="230" name="Google Shape;230;p25"/>
          <p:cNvPicPr preferRelativeResize="0"/>
          <p:nvPr/>
        </p:nvPicPr>
        <p:blipFill>
          <a:blip r:embed="rId5">
            <a:alphaModFix/>
          </a:blip>
          <a:stretch>
            <a:fillRect/>
          </a:stretch>
        </p:blipFill>
        <p:spPr>
          <a:xfrm>
            <a:off x="2063100" y="3484084"/>
            <a:ext cx="825300" cy="465263"/>
          </a:xfrm>
          <a:prstGeom prst="rect">
            <a:avLst/>
          </a:prstGeom>
          <a:noFill/>
          <a:ln>
            <a:noFill/>
          </a:ln>
        </p:spPr>
      </p:pic>
      <p:pic>
        <p:nvPicPr>
          <p:cNvPr id="231" name="Google Shape;231;p25"/>
          <p:cNvPicPr preferRelativeResize="0"/>
          <p:nvPr/>
        </p:nvPicPr>
        <p:blipFill>
          <a:blip r:embed="rId6">
            <a:alphaModFix/>
          </a:blip>
          <a:stretch>
            <a:fillRect/>
          </a:stretch>
        </p:blipFill>
        <p:spPr>
          <a:xfrm>
            <a:off x="4612438" y="1816038"/>
            <a:ext cx="630600" cy="630600"/>
          </a:xfrm>
          <a:prstGeom prst="rect">
            <a:avLst/>
          </a:prstGeom>
          <a:noFill/>
          <a:ln>
            <a:noFill/>
          </a:ln>
        </p:spPr>
      </p:pic>
      <p:pic>
        <p:nvPicPr>
          <p:cNvPr id="232" name="Google Shape;232;p25"/>
          <p:cNvPicPr preferRelativeResize="0"/>
          <p:nvPr/>
        </p:nvPicPr>
        <p:blipFill>
          <a:blip r:embed="rId7">
            <a:alphaModFix/>
          </a:blip>
          <a:stretch>
            <a:fillRect/>
          </a:stretch>
        </p:blipFill>
        <p:spPr>
          <a:xfrm>
            <a:off x="4694347" y="2450894"/>
            <a:ext cx="548700" cy="548721"/>
          </a:xfrm>
          <a:prstGeom prst="rect">
            <a:avLst/>
          </a:prstGeom>
          <a:noFill/>
          <a:ln>
            <a:noFill/>
          </a:ln>
        </p:spPr>
      </p:pic>
      <p:sp>
        <p:nvSpPr>
          <p:cNvPr id="233" name="Google Shape;233;p25"/>
          <p:cNvSpPr/>
          <p:nvPr/>
        </p:nvSpPr>
        <p:spPr>
          <a:xfrm>
            <a:off x="1349600" y="1607813"/>
            <a:ext cx="10893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D7D31"/>
                </a:solidFill>
                <a:latin typeface="Bebas Neue"/>
                <a:ea typeface="Bebas Neue"/>
                <a:cs typeface="Bebas Neue"/>
                <a:sym typeface="Bebas Neue"/>
              </a:rPr>
              <a:t>SOUR</a:t>
            </a:r>
            <a:endParaRPr b="1">
              <a:solidFill>
                <a:srgbClr val="ED7D31"/>
              </a:solidFill>
              <a:latin typeface="Bebas Neue"/>
              <a:ea typeface="Bebas Neue"/>
              <a:cs typeface="Bebas Neue"/>
              <a:sym typeface="Bebas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Competitor Analysis</a:t>
            </a:r>
            <a:endParaRPr/>
          </a:p>
        </p:txBody>
      </p:sp>
      <p:sp>
        <p:nvSpPr>
          <p:cNvPr id="239" name="Google Shape;239;p26"/>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Case Study: Mr. and Mrs. T</a:t>
            </a:r>
            <a:endParaRPr/>
          </a:p>
        </p:txBody>
      </p:sp>
      <p:pic>
        <p:nvPicPr>
          <p:cNvPr id="240" name="Google Shape;240;p26"/>
          <p:cNvPicPr preferRelativeResize="0"/>
          <p:nvPr/>
        </p:nvPicPr>
        <p:blipFill>
          <a:blip r:embed="rId3">
            <a:alphaModFix/>
          </a:blip>
          <a:stretch>
            <a:fillRect/>
          </a:stretch>
        </p:blipFill>
        <p:spPr>
          <a:xfrm>
            <a:off x="311227" y="1620406"/>
            <a:ext cx="3188475" cy="2407326"/>
          </a:xfrm>
          <a:prstGeom prst="rect">
            <a:avLst/>
          </a:prstGeom>
          <a:noFill/>
          <a:ln>
            <a:noFill/>
          </a:ln>
        </p:spPr>
      </p:pic>
      <p:sp>
        <p:nvSpPr>
          <p:cNvPr id="241" name="Google Shape;241;p26"/>
          <p:cNvSpPr/>
          <p:nvPr/>
        </p:nvSpPr>
        <p:spPr>
          <a:xfrm rot="5400000">
            <a:off x="2408025" y="2627263"/>
            <a:ext cx="3223200" cy="393600"/>
          </a:xfrm>
          <a:prstGeom prst="triangle">
            <a:avLst>
              <a:gd fmla="val 50000" name="adj"/>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4526700" y="1076800"/>
            <a:ext cx="4328100" cy="3223200"/>
          </a:xfrm>
          <a:prstGeom prst="rect">
            <a:avLst/>
          </a:prstGeom>
          <a:solidFill>
            <a:srgbClr val="60214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Helvetica Neue"/>
                <a:ea typeface="Helvetica Neue"/>
                <a:cs typeface="Helvetica Neue"/>
                <a:sym typeface="Helvetica Neue"/>
              </a:rPr>
              <a:t>Mr &amp; Mrs T offer a cheap low quality whiskey sour mixer that would be targeted to either first time consumers of the cocktail or those looking for a cheap mixer that resembles the taste of a whiskey sour. Their packaging is not environmentally friendly as it is sold in a plastic bottle and long term storage is questionable after the bottle is unsealed. One of the great benefits of our whiskey sour is that we use capsules (or pods) to preserve the flavour in each serving. </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Competitor Analysis</a:t>
            </a:r>
            <a:endParaRPr/>
          </a:p>
        </p:txBody>
      </p:sp>
      <p:sp>
        <p:nvSpPr>
          <p:cNvPr id="248" name="Google Shape;248;p27"/>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Case Study: Mr. and Mrs. T</a:t>
            </a:r>
            <a:endParaRPr/>
          </a:p>
        </p:txBody>
      </p:sp>
      <p:sp>
        <p:nvSpPr>
          <p:cNvPr id="249" name="Google Shape;249;p27"/>
          <p:cNvSpPr/>
          <p:nvPr/>
        </p:nvSpPr>
        <p:spPr>
          <a:xfrm rot="5400000">
            <a:off x="2408025" y="2627263"/>
            <a:ext cx="3223200" cy="393600"/>
          </a:xfrm>
          <a:prstGeom prst="triangle">
            <a:avLst>
              <a:gd fmla="val 50000" name="adj"/>
            </a:avLst>
          </a:prstGeom>
          <a:solidFill>
            <a:srgbClr val="CCE5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4526700" y="1076800"/>
            <a:ext cx="4328100" cy="3223200"/>
          </a:xfrm>
          <a:prstGeom prst="rect">
            <a:avLst/>
          </a:prstGeom>
          <a:solidFill>
            <a:srgbClr val="60214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latin typeface="Helvetica Neue"/>
                <a:ea typeface="Helvetica Neue"/>
                <a:cs typeface="Helvetica Neue"/>
                <a:sym typeface="Helvetica Neue"/>
              </a:rPr>
              <a:t>The Bartesian Whiskey Sour Cocktail Mix is our closest competitor since they offer a relatively high quality whiskey sour served in capsules. We believe that by sourcing our ingredients overseas we will be able to offer a high quality product and position ourselves at the top end of the market. Our pods will also be compatible with all cocktail mixers this way we can still target our competitors customers without forcing them to purchase new equipment.</a:t>
            </a:r>
            <a:endParaRPr sz="1200">
              <a:solidFill>
                <a:schemeClr val="lt1"/>
              </a:solidFill>
              <a:latin typeface="Helvetica Neue"/>
              <a:ea typeface="Helvetica Neue"/>
              <a:cs typeface="Helvetica Neue"/>
              <a:sym typeface="Helvetica Neue"/>
            </a:endParaRPr>
          </a:p>
        </p:txBody>
      </p:sp>
      <p:pic>
        <p:nvPicPr>
          <p:cNvPr id="251" name="Google Shape;251;p27"/>
          <p:cNvPicPr preferRelativeResize="0"/>
          <p:nvPr/>
        </p:nvPicPr>
        <p:blipFill>
          <a:blip r:embed="rId3">
            <a:alphaModFix/>
          </a:blip>
          <a:stretch>
            <a:fillRect/>
          </a:stretch>
        </p:blipFill>
        <p:spPr>
          <a:xfrm>
            <a:off x="352300" y="2470151"/>
            <a:ext cx="3160249" cy="7078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Competitor Analysis</a:t>
            </a:r>
            <a:endParaRPr/>
          </a:p>
        </p:txBody>
      </p:sp>
      <p:sp>
        <p:nvSpPr>
          <p:cNvPr id="257" name="Google Shape;257;p28"/>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Speculative Assumptions and Insights (CDSTEP)</a:t>
            </a:r>
            <a:endParaRPr/>
          </a:p>
        </p:txBody>
      </p:sp>
      <p:sp>
        <p:nvSpPr>
          <p:cNvPr id="258" name="Google Shape;258;p28"/>
          <p:cNvSpPr txBox="1"/>
          <p:nvPr/>
        </p:nvSpPr>
        <p:spPr>
          <a:xfrm>
            <a:off x="569125" y="1181175"/>
            <a:ext cx="7344900" cy="2918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Pods are still a new concept in the alcohol industry however advancements in technology have allowed us to offer a longer lasting and better tasting whiskey sour than our by-the-bottle competitors</a:t>
            </a:r>
            <a:endParaRPr sz="12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Shifts in social and economic trends have put an emphasis on preserving the environment and that is why part of our mission with our whiskey sour pods concept is to offer a sustainable and eco-friendly alternative to plastic bottles</a:t>
            </a:r>
            <a:endParaRPr sz="12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By establishing ourselves as an ecommerce business, we will be able to get a solid foothold in the current market as we can cast a wider net to our target market</a:t>
            </a:r>
            <a:endParaRPr sz="12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We also plan on capitalizing on the impact of COVID-19 by positioning ourselves as a restaurant style cocktail served at home.</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4" name="Google Shape;264;p29"/>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Insight: Partnership with Ooho</a:t>
            </a:r>
            <a:endParaRPr/>
          </a:p>
        </p:txBody>
      </p:sp>
      <p:sp>
        <p:nvSpPr>
          <p:cNvPr id="265" name="Google Shape;265;p29"/>
          <p:cNvSpPr txBox="1"/>
          <p:nvPr/>
        </p:nvSpPr>
        <p:spPr>
          <a:xfrm>
            <a:off x="918300" y="2049025"/>
            <a:ext cx="73074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Partnership with Ooho + Competitors lack of environmentally-friendly packaging = By partnering with Ooho, we have been able to make Sour Pods a completely biodegradable product, leaving no waste behind for future generations. None of our competition offer this, mainly using plastics or glass for their packaging. With the socio-economic trends shifting towards green solutions, we see this as an amazing opportunity to be a market leader. By having this distinct advantage, this is most definitely a factor we will be promoting during our marketing campaign. </a:t>
            </a:r>
            <a:endParaRPr sz="1100">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271" name="Google Shape;2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308">
                <a:solidFill>
                  <a:schemeClr val="dk1"/>
                </a:solidFill>
              </a:rPr>
              <a:t>References</a:t>
            </a:r>
            <a:endParaRPr b="1" sz="1308">
              <a:solidFill>
                <a:schemeClr val="dk1"/>
              </a:solidFill>
            </a:endParaRPr>
          </a:p>
          <a:p>
            <a:pPr indent="0" lvl="0" marL="0" rtl="0" algn="l">
              <a:spcBef>
                <a:spcPts val="0"/>
              </a:spcBef>
              <a:spcAft>
                <a:spcPts val="0"/>
              </a:spcAft>
              <a:buNone/>
            </a:pPr>
            <a:r>
              <a:rPr lang="en" sz="1200" u="sng">
                <a:solidFill>
                  <a:srgbClr val="0000FF"/>
                </a:solidFill>
                <a:hlinkClick r:id="rId3">
                  <a:extLst>
                    <a:ext uri="{A12FA001-AC4F-418D-AE19-62706E023703}">
                      <ahyp:hlinkClr val="tx"/>
                    </a:ext>
                  </a:extLst>
                </a:hlinkClick>
              </a:rPr>
              <a:t>https://www.irishtimes.com/business/retail-and-services/world-s-first-facility-</a:t>
            </a:r>
            <a:r>
              <a:rPr lang="en" sz="1000">
                <a:solidFill>
                  <a:schemeClr val="dk1"/>
                </a:solidFill>
                <a:latin typeface="Times New Roman"/>
                <a:ea typeface="Times New Roman"/>
                <a:cs typeface="Times New Roman"/>
                <a:sym typeface="Times New Roman"/>
              </a:rPr>
              <a:t> </a:t>
            </a:r>
            <a:r>
              <a:rPr lang="en" sz="1200" u="sng">
                <a:solidFill>
                  <a:srgbClr val="0000FF"/>
                </a:solidFill>
              </a:rPr>
              <a:t>converting-plastic-waste-to-wax-opens-in-laois-1.3958081</a:t>
            </a:r>
            <a:endParaRPr sz="1200">
              <a:solidFill>
                <a:schemeClr val="dk1"/>
              </a:solidFill>
            </a:endParaRPr>
          </a:p>
          <a:p>
            <a:pPr indent="0" lvl="0" marL="0" rtl="0" algn="l">
              <a:spcBef>
                <a:spcPts val="0"/>
              </a:spcBef>
              <a:spcAft>
                <a:spcPts val="0"/>
              </a:spcAft>
              <a:buNone/>
            </a:pPr>
            <a:r>
              <a:rPr lang="en" sz="1200" u="sng">
                <a:solidFill>
                  <a:srgbClr val="0000FF"/>
                </a:solidFill>
                <a:hlinkClick r:id="rId4">
                  <a:extLst>
                    <a:ext uri="{A12FA001-AC4F-418D-AE19-62706E023703}">
                      <ahyp:hlinkClr val="tx"/>
                    </a:ext>
                  </a:extLst>
                </a:hlinkClick>
              </a:rPr>
              <a:t>https://www-statista-com.proxy.lib.sfu.ca/statistics/302372/scented-products-usage-by-user-type-in-the-uk/</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5">
                  <a:extLst>
                    <a:ext uri="{A12FA001-AC4F-418D-AE19-62706E023703}">
                      <ahyp:hlinkClr val="tx"/>
                    </a:ext>
                  </a:extLst>
                </a:hlinkClick>
              </a:rPr>
              <a:t>https://www-statista-com.proxy.lib.sfu.ca/statistics/281296/uk-population/</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6">
                  <a:extLst>
                    <a:ext uri="{A12FA001-AC4F-418D-AE19-62706E023703}">
                      <ahyp:hlinkClr val="tx"/>
                    </a:ext>
                  </a:extLst>
                </a:hlinkClick>
              </a:rPr>
              <a:t>https://www-statista-com.proxy.lib.sfu.ca/statistics/383733/northern-ireland-population-timeline-uk/</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7">
                  <a:extLst>
                    <a:ext uri="{A12FA001-AC4F-418D-AE19-62706E023703}">
                      <ahyp:hlinkClr val="tx"/>
                    </a:ext>
                  </a:extLst>
                </a:hlinkClick>
              </a:rPr>
              <a:t>https://www-statista-com.proxy.lib.sfu.ca/statistics/1037176/types-of-home-scents-and-fragrances-products-most-likely-to-be-purchased-by-gender-us/</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8">
                  <a:extLst>
                    <a:ext uri="{A12FA001-AC4F-418D-AE19-62706E023703}">
                      <ahyp:hlinkClr val="tx"/>
                    </a:ext>
                  </a:extLst>
                </a:hlinkClick>
              </a:rPr>
              <a:t>https://www-statista-com.proxy.lib.sfu.ca/statistics/1037176/types-of-home-scents-and-fragrances-products-most-likely-to-be-purchased-by-gender-us/</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9">
                  <a:extLst>
                    <a:ext uri="{A12FA001-AC4F-418D-AE19-62706E023703}">
                      <ahyp:hlinkClr val="tx"/>
                    </a:ext>
                  </a:extLst>
                </a:hlinkClick>
              </a:rPr>
              <a:t>https://www-statista-com.proxy.lib.sfu.ca/statistics/1179697/home-scent-products-sales-by-category-us/</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10">
                  <a:extLst>
                    <a:ext uri="{A12FA001-AC4F-418D-AE19-62706E023703}">
                      <ahyp:hlinkClr val="tx"/>
                    </a:ext>
                  </a:extLst>
                </a:hlinkClick>
              </a:rPr>
              <a:t>https://www-statista-com.proxy.lib.sfu.ca/statistics/1179693/top-manufacturers-of-scented-candles-us/</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11">
                  <a:extLst>
                    <a:ext uri="{A12FA001-AC4F-418D-AE19-62706E023703}">
                      <ahyp:hlinkClr val="tx"/>
                    </a:ext>
                  </a:extLst>
                </a:hlinkClick>
              </a:rPr>
              <a:t>https://my-ibisworld-com.proxy.lib.sfu.ca/us/en/industry-specialized/od4260/competitive-landscape#market-share-concentration</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12">
                  <a:extLst>
                    <a:ext uri="{A12FA001-AC4F-418D-AE19-62706E023703}">
                      <ahyp:hlinkClr val="tx"/>
                    </a:ext>
                  </a:extLst>
                </a:hlinkClick>
              </a:rPr>
              <a:t>https://my-ibisworld-com.proxy.lib.sfu.ca/us/en/industry-specialized/od4260/industry-at-a-glance</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13">
                  <a:extLst>
                    <a:ext uri="{A12FA001-AC4F-418D-AE19-62706E023703}">
                      <ahyp:hlinkClr val="tx"/>
                    </a:ext>
                  </a:extLst>
                </a:hlinkClick>
              </a:rPr>
              <a:t>https://my-ibisworld-com.proxy.lib.sfu.ca/us/en/industry-specialized/od4260/competitive-landscape#cost-structure-benchmarks</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14">
                  <a:extLst>
                    <a:ext uri="{A12FA001-AC4F-418D-AE19-62706E023703}">
                      <ahyp:hlinkClr val="tx"/>
                    </a:ext>
                  </a:extLst>
                </a:hlinkClick>
              </a:rPr>
              <a:t>https://www.irishtimes.com/business/retail-and-services/world-s-first-facility-converting-plastic-waste-to-wax-opens-in-laois-1.3958081</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15">
                  <a:extLst>
                    <a:ext uri="{A12FA001-AC4F-418D-AE19-62706E023703}">
                      <ahyp:hlinkClr val="tx"/>
                    </a:ext>
                  </a:extLst>
                </a:hlinkClick>
              </a:rPr>
              <a:t>https://www-statista-com.proxy.lib.sfu.ca/statistics/1019774/plastic-waste-</a:t>
            </a:r>
            <a:r>
              <a:rPr lang="en" sz="1200" u="sng">
                <a:solidFill>
                  <a:srgbClr val="0000FF"/>
                </a:solidFill>
              </a:rPr>
              <a:t>volume-globally/</a:t>
            </a:r>
            <a:endParaRPr sz="1200" u="sng">
              <a:solidFill>
                <a:srgbClr val="0000FF"/>
              </a:solidFill>
            </a:endParaRPr>
          </a:p>
          <a:p>
            <a:pPr indent="0" lvl="0" marL="0" rtl="0" algn="l">
              <a:spcBef>
                <a:spcPts val="0"/>
              </a:spcBef>
              <a:spcAft>
                <a:spcPts val="0"/>
              </a:spcAft>
              <a:buNone/>
            </a:pPr>
            <a:r>
              <a:rPr lang="en" sz="1200" u="sng">
                <a:solidFill>
                  <a:srgbClr val="0000FF"/>
                </a:solidFill>
                <a:hlinkClick r:id="rId16">
                  <a:extLst>
                    <a:ext uri="{A12FA001-AC4F-418D-AE19-62706E023703}">
                      <ahyp:hlinkClr val="tx"/>
                    </a:ext>
                  </a:extLst>
                </a:hlinkClick>
              </a:rPr>
              <a:t>https://www-statista-com.proxy.lib.sfu.ca/statistics/228380/people-who-pay-more-</a:t>
            </a:r>
            <a:r>
              <a:rPr lang="en" sz="1000">
                <a:solidFill>
                  <a:schemeClr val="dk1"/>
                </a:solidFill>
                <a:latin typeface="Times New Roman"/>
                <a:ea typeface="Times New Roman"/>
                <a:cs typeface="Times New Roman"/>
                <a:sym typeface="Times New Roman"/>
              </a:rPr>
              <a:t> </a:t>
            </a:r>
            <a:r>
              <a:rPr lang="en" sz="1200" u="sng">
                <a:solidFill>
                  <a:srgbClr val="0000FF"/>
                </a:solidFill>
              </a:rPr>
              <a:t>for-eco-friendly-products-and-services/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Helvetica Neue"/>
                <a:ea typeface="Helvetica Neue"/>
                <a:cs typeface="Helvetica Neue"/>
                <a:sym typeface="Helvetica Neue"/>
              </a:rPr>
              <a:t>References</a:t>
            </a:r>
            <a:endParaRPr b="1" sz="2000">
              <a:latin typeface="Helvetica Neue"/>
              <a:ea typeface="Helvetica Neue"/>
              <a:cs typeface="Helvetica Neue"/>
              <a:sym typeface="Helvetica Neue"/>
            </a:endParaRPr>
          </a:p>
        </p:txBody>
      </p:sp>
      <p:sp>
        <p:nvSpPr>
          <p:cNvPr id="277" name="Google Shape;277;p31"/>
          <p:cNvSpPr txBox="1"/>
          <p:nvPr>
            <p:ph idx="1" type="body"/>
          </p:nvPr>
        </p:nvSpPr>
        <p:spPr>
          <a:xfrm>
            <a:off x="311700" y="1017725"/>
            <a:ext cx="8520600" cy="3853200"/>
          </a:xfrm>
          <a:prstGeom prst="rect">
            <a:avLst/>
          </a:prstGeom>
        </p:spPr>
        <p:txBody>
          <a:bodyPr anchorCtr="0" anchor="t" bIns="91425" lIns="91425" spcFirstLastPara="1" rIns="91425" wrap="square" tIns="91425">
            <a:normAutofit fontScale="92500" lnSpcReduction="10000"/>
          </a:bodyPr>
          <a:lstStyle/>
          <a:p>
            <a:pPr indent="-457200" lvl="0" marL="45720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Barton, J. (2019). How Much Do Instagram Ads Cost. SEO Resellers Canada. Retrieved from </a:t>
            </a:r>
            <a:r>
              <a:rPr lang="en" sz="1200" u="sng">
                <a:solidFill>
                  <a:srgbClr val="1155CC"/>
                </a:solidFill>
                <a:latin typeface="Helvetica Neue"/>
                <a:ea typeface="Helvetica Neue"/>
                <a:cs typeface="Helvetica Neue"/>
                <a:sym typeface="Helvetica Neue"/>
                <a:hlinkClick r:id="rId3">
                  <a:extLst>
                    <a:ext uri="{A12FA001-AC4F-418D-AE19-62706E023703}">
                      <ahyp:hlinkClr val="tx"/>
                    </a:ext>
                  </a:extLst>
                </a:hlinkClick>
              </a:rPr>
              <a:t>https://seoresellerscanada.ca/how-much-do-instagram-ads-cost/</a:t>
            </a:r>
            <a:endParaRPr sz="1200">
              <a:solidFill>
                <a:schemeClr val="dk1"/>
              </a:solidFill>
              <a:latin typeface="Helvetica Neue"/>
              <a:ea typeface="Helvetica Neue"/>
              <a:cs typeface="Helvetica Neue"/>
              <a:sym typeface="Helvetica Neue"/>
            </a:endParaRPr>
          </a:p>
          <a:p>
            <a:pPr indent="-457200" lvl="0" marL="457200" rtl="0" algn="l">
              <a:spcBef>
                <a:spcPts val="0"/>
              </a:spcBef>
              <a:spcAft>
                <a:spcPts val="0"/>
              </a:spcAft>
              <a:buClr>
                <a:schemeClr val="dk1"/>
              </a:buClr>
              <a:buSzPct val="91666"/>
              <a:buFont typeface="Arial"/>
              <a:buNone/>
            </a:pPr>
            <a:r>
              <a:t/>
            </a:r>
            <a:endParaRPr sz="1200">
              <a:solidFill>
                <a:schemeClr val="dk1"/>
              </a:solidFill>
              <a:latin typeface="Helvetica Neue"/>
              <a:ea typeface="Helvetica Neue"/>
              <a:cs typeface="Helvetica Neue"/>
              <a:sym typeface="Helvetica Neue"/>
            </a:endParaRPr>
          </a:p>
          <a:p>
            <a:pPr indent="-457200" lvl="0" marL="45720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Barton, J. (2019). Your Guide to YouTube Ads: How Much Does YouTube Advertising Cost. SEO Resellers Canada. Retrieved from </a:t>
            </a:r>
            <a:r>
              <a:rPr lang="en" sz="1200" u="sng">
                <a:solidFill>
                  <a:srgbClr val="1155CC"/>
                </a:solidFill>
                <a:latin typeface="Helvetica Neue"/>
                <a:ea typeface="Helvetica Neue"/>
                <a:cs typeface="Helvetica Neue"/>
                <a:sym typeface="Helvetica Neue"/>
                <a:hlinkClick r:id="rId4">
                  <a:extLst>
                    <a:ext uri="{A12FA001-AC4F-418D-AE19-62706E023703}">
                      <ahyp:hlinkClr val="tx"/>
                    </a:ext>
                  </a:extLst>
                </a:hlinkClick>
              </a:rPr>
              <a:t>https://seoresellerscanada.ca/your-guide-to-youtube-ads-how-much-does-youtube-advertising-cost/</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t/>
            </a:r>
            <a:endParaRPr sz="1200" u="sng">
              <a:solidFill>
                <a:srgbClr val="0563C1"/>
              </a:solidFill>
              <a:latin typeface="Helvetica Neue"/>
              <a:ea typeface="Helvetica Neue"/>
              <a:cs typeface="Helvetica Neue"/>
              <a:sym typeface="Helvetica Neue"/>
            </a:endParaRPr>
          </a:p>
          <a:p>
            <a:pPr indent="-457200" lvl="0" marL="457200" rtl="0" algn="l">
              <a:spcBef>
                <a:spcPts val="0"/>
              </a:spcBef>
              <a:spcAft>
                <a:spcPts val="0"/>
              </a:spcAft>
              <a:buNone/>
            </a:pPr>
            <a:r>
              <a:rPr lang="en" sz="1200">
                <a:solidFill>
                  <a:srgbClr val="323232"/>
                </a:solidFill>
                <a:highlight>
                  <a:srgbClr val="FFFFFF"/>
                </a:highlight>
                <a:latin typeface="Helvetica Neue"/>
                <a:ea typeface="Helvetica Neue"/>
                <a:cs typeface="Helvetica Neue"/>
                <a:sym typeface="Helvetica Neue"/>
              </a:rPr>
              <a:t>Ltd, M. D. (n.d.). Smoothies Market Size, Share, Trend Analysis: North America: Europe: APAC: MEA: LA. Retrieved from </a:t>
            </a:r>
            <a:r>
              <a:rPr lang="en" sz="1200" u="sng">
                <a:solidFill>
                  <a:srgbClr val="1155CC"/>
                </a:solidFill>
                <a:highlight>
                  <a:srgbClr val="FFFFFF"/>
                </a:highlight>
                <a:latin typeface="Helvetica Neue"/>
                <a:ea typeface="Helvetica Neue"/>
                <a:cs typeface="Helvetica Neue"/>
                <a:sym typeface="Helvetica Neue"/>
                <a:hlinkClick r:id="rId5">
                  <a:extLst>
                    <a:ext uri="{A12FA001-AC4F-418D-AE19-62706E023703}">
                      <ahyp:hlinkClr val="tx"/>
                    </a:ext>
                  </a:extLst>
                </a:hlinkClick>
              </a:rPr>
              <a:t>https://www.marketdataforecast.com/market-reports/smoothies-market</a:t>
            </a:r>
            <a:endParaRPr sz="1200">
              <a:solidFill>
                <a:srgbClr val="323232"/>
              </a:solidFill>
              <a:highlight>
                <a:srgbClr val="FFFFFF"/>
              </a:highlight>
              <a:latin typeface="Helvetica Neue"/>
              <a:ea typeface="Helvetica Neue"/>
              <a:cs typeface="Helvetica Neue"/>
              <a:sym typeface="Helvetica Neue"/>
            </a:endParaRPr>
          </a:p>
          <a:p>
            <a:pPr indent="-457200" lvl="0" marL="457200" rtl="0" algn="l">
              <a:spcBef>
                <a:spcPts val="0"/>
              </a:spcBef>
              <a:spcAft>
                <a:spcPts val="0"/>
              </a:spcAft>
              <a:buClr>
                <a:schemeClr val="dk1"/>
              </a:buClr>
              <a:buSzPct val="91666"/>
              <a:buFont typeface="Arial"/>
              <a:buNone/>
            </a:pPr>
            <a:r>
              <a:t/>
            </a:r>
            <a:endParaRPr sz="1200">
              <a:solidFill>
                <a:srgbClr val="323232"/>
              </a:solidFill>
              <a:highlight>
                <a:srgbClr val="FFFFFF"/>
              </a:highlight>
              <a:latin typeface="Helvetica Neue"/>
              <a:ea typeface="Helvetica Neue"/>
              <a:cs typeface="Helvetica Neue"/>
              <a:sym typeface="Helvetica Neue"/>
            </a:endParaRPr>
          </a:p>
          <a:p>
            <a:pPr indent="-457200" lvl="0" marL="457200" rtl="0" algn="l">
              <a:spcBef>
                <a:spcPts val="0"/>
              </a:spcBef>
              <a:spcAft>
                <a:spcPts val="0"/>
              </a:spcAft>
              <a:buNone/>
            </a:pPr>
            <a:r>
              <a:rPr lang="en" sz="1200">
                <a:solidFill>
                  <a:schemeClr val="dk1"/>
                </a:solidFill>
                <a:latin typeface="Helvetica Neue"/>
                <a:ea typeface="Helvetica Neue"/>
                <a:cs typeface="Helvetica Neue"/>
                <a:sym typeface="Helvetica Neue"/>
              </a:rPr>
              <a:t>Statistics Canada. (2021). Impact of COVID-19 on merchandise imports: evidence based on end-use good. Retrieved from</a:t>
            </a:r>
            <a:r>
              <a:rPr lang="en" sz="1200">
                <a:solidFill>
                  <a:schemeClr val="dk1"/>
                </a:solidFill>
                <a:uFill>
                  <a:noFill/>
                </a:uFill>
                <a:latin typeface="Helvetica Neue"/>
                <a:ea typeface="Helvetica Neue"/>
                <a:cs typeface="Helvetica Neue"/>
                <a:sym typeface="Helvetica Neue"/>
                <a:hlinkClick r:id="rId6">
                  <a:extLst>
                    <a:ext uri="{A12FA001-AC4F-418D-AE19-62706E023703}">
                      <ahyp:hlinkClr val="tx"/>
                    </a:ext>
                  </a:extLst>
                </a:hlinkClick>
              </a:rPr>
              <a:t> </a:t>
            </a:r>
            <a:r>
              <a:rPr lang="en" sz="1200" u="sng">
                <a:solidFill>
                  <a:srgbClr val="0563C1"/>
                </a:solidFill>
                <a:latin typeface="Helvetica Neue"/>
                <a:ea typeface="Helvetica Neue"/>
                <a:cs typeface="Helvetica Neue"/>
                <a:sym typeface="Helvetica Neue"/>
                <a:hlinkClick r:id="rId7">
                  <a:extLst>
                    <a:ext uri="{A12FA001-AC4F-418D-AE19-62706E023703}">
                      <ahyp:hlinkClr val="tx"/>
                    </a:ext>
                  </a:extLst>
                </a:hlinkClick>
              </a:rPr>
              <a:t>https://www150.statcan.gc.ca/n1/pub/13-605-x/2021001/article/00001-eng.htm</a:t>
            </a:r>
            <a:endParaRPr sz="1200" u="sng">
              <a:solidFill>
                <a:srgbClr val="0563C1"/>
              </a:solidFill>
              <a:latin typeface="Helvetica Neue"/>
              <a:ea typeface="Helvetica Neue"/>
              <a:cs typeface="Helvetica Neue"/>
              <a:sym typeface="Helvetica Neue"/>
            </a:endParaRPr>
          </a:p>
          <a:p>
            <a:pPr indent="-457200" lvl="0" marL="457200" rtl="0" algn="l">
              <a:spcBef>
                <a:spcPts val="0"/>
              </a:spcBef>
              <a:spcAft>
                <a:spcPts val="0"/>
              </a:spcAft>
              <a:buClr>
                <a:schemeClr val="dk1"/>
              </a:buClr>
              <a:buSzPct val="91666"/>
              <a:buFont typeface="Arial"/>
              <a:buNone/>
            </a:pPr>
            <a:r>
              <a:t/>
            </a:r>
            <a:endParaRPr sz="1200">
              <a:solidFill>
                <a:srgbClr val="323232"/>
              </a:solidFill>
              <a:highlight>
                <a:srgbClr val="FFFFFF"/>
              </a:highlight>
              <a:latin typeface="Helvetica Neue"/>
              <a:ea typeface="Helvetica Neue"/>
              <a:cs typeface="Helvetica Neue"/>
              <a:sym typeface="Helvetica Neue"/>
            </a:endParaRPr>
          </a:p>
          <a:p>
            <a:pPr indent="-457200" lvl="0" marL="457200" rtl="0" algn="l">
              <a:spcBef>
                <a:spcPts val="0"/>
              </a:spcBef>
              <a:spcAft>
                <a:spcPts val="0"/>
              </a:spcAft>
              <a:buNone/>
            </a:pPr>
            <a:r>
              <a:rPr lang="en" sz="1200">
                <a:solidFill>
                  <a:srgbClr val="323232"/>
                </a:solidFill>
                <a:highlight>
                  <a:srgbClr val="FFFFFF"/>
                </a:highlight>
                <a:latin typeface="Helvetica Neue"/>
                <a:ea typeface="Helvetica Neue"/>
                <a:cs typeface="Helvetica Neue"/>
                <a:sym typeface="Helvetica Neue"/>
              </a:rPr>
              <a:t>Vencat, E. (2020, October 19). Top 10 Diet Trends for 2021. Retrieved from </a:t>
            </a:r>
            <a:r>
              <a:rPr lang="en" sz="1200" u="sng">
                <a:solidFill>
                  <a:srgbClr val="1155CC"/>
                </a:solidFill>
                <a:highlight>
                  <a:srgbClr val="FFFFFF"/>
                </a:highlight>
                <a:latin typeface="Helvetica Neue"/>
                <a:ea typeface="Helvetica Neue"/>
                <a:cs typeface="Helvetica Neue"/>
                <a:sym typeface="Helvetica Neue"/>
                <a:hlinkClick r:id="rId8">
                  <a:extLst>
                    <a:ext uri="{A12FA001-AC4F-418D-AE19-62706E023703}">
                      <ahyp:hlinkClr val="tx"/>
                    </a:ext>
                  </a:extLst>
                </a:hlinkClick>
              </a:rPr>
              <a:t>https://youbars.com/blogs/news/top-10-diet-trends-for-2021</a:t>
            </a:r>
            <a:endParaRPr sz="1200">
              <a:solidFill>
                <a:srgbClr val="323232"/>
              </a:solidFill>
              <a:highlight>
                <a:srgbClr val="FFFFFF"/>
              </a:highlight>
              <a:latin typeface="Helvetica Neue"/>
              <a:ea typeface="Helvetica Neue"/>
              <a:cs typeface="Helvetica Neue"/>
              <a:sym typeface="Helvetica Neue"/>
            </a:endParaRPr>
          </a:p>
          <a:p>
            <a:pPr indent="-457200" lvl="0" marL="457200" rtl="0" algn="l">
              <a:spcBef>
                <a:spcPts val="0"/>
              </a:spcBef>
              <a:spcAft>
                <a:spcPts val="0"/>
              </a:spcAft>
              <a:buClr>
                <a:schemeClr val="dk1"/>
              </a:buClr>
              <a:buSzPct val="91666"/>
              <a:buFont typeface="Arial"/>
              <a:buNone/>
            </a:pPr>
            <a:r>
              <a:t/>
            </a:r>
            <a:endParaRPr sz="1200">
              <a:solidFill>
                <a:srgbClr val="323232"/>
              </a:solidFill>
              <a:highlight>
                <a:srgbClr val="FFFFFF"/>
              </a:highlight>
              <a:latin typeface="Helvetica Neue"/>
              <a:ea typeface="Helvetica Neue"/>
              <a:cs typeface="Helvetica Neue"/>
              <a:sym typeface="Helvetica Neue"/>
            </a:endParaRPr>
          </a:p>
          <a:p>
            <a:pPr indent="-457200" lvl="0" marL="45720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Walmart.com. Retrieved from </a:t>
            </a:r>
            <a:r>
              <a:rPr lang="en" sz="1200" u="sng">
                <a:solidFill>
                  <a:srgbClr val="1155CC"/>
                </a:solidFill>
                <a:latin typeface="Helvetica Neue"/>
                <a:ea typeface="Helvetica Neue"/>
                <a:cs typeface="Helvetica Neue"/>
                <a:sym typeface="Helvetica Neue"/>
                <a:hlinkClick r:id="rId9">
                  <a:extLst>
                    <a:ext uri="{A12FA001-AC4F-418D-AE19-62706E023703}">
                      <ahyp:hlinkClr val="tx"/>
                    </a:ext>
                  </a:extLst>
                </a:hlinkClick>
              </a:rPr>
              <a:t>https://www.walmart.com/ip/Mr-Mrs-T-Bold-Spicy-Bloody-Mary-Mix-1-75-L-bottle/36300569</a:t>
            </a:r>
            <a:endParaRPr sz="1200">
              <a:solidFill>
                <a:schemeClr val="dk1"/>
              </a:solidFill>
              <a:latin typeface="Helvetica Neue"/>
              <a:ea typeface="Helvetica Neue"/>
              <a:cs typeface="Helvetica Neue"/>
              <a:sym typeface="Helvetica Neue"/>
            </a:endParaRPr>
          </a:p>
          <a:p>
            <a:pPr indent="-457200" lvl="0" marL="457200" rtl="0" algn="l">
              <a:spcBef>
                <a:spcPts val="0"/>
              </a:spcBef>
              <a:spcAft>
                <a:spcPts val="0"/>
              </a:spcAft>
              <a:buClr>
                <a:schemeClr val="dk1"/>
              </a:buClr>
              <a:buSzPct val="91666"/>
              <a:buFont typeface="Arial"/>
              <a:buNone/>
            </a:pPr>
            <a:r>
              <a:t/>
            </a:r>
            <a:endParaRPr sz="1200">
              <a:solidFill>
                <a:schemeClr val="dk1"/>
              </a:solidFill>
              <a:latin typeface="Helvetica Neue"/>
              <a:ea typeface="Helvetica Neue"/>
              <a:cs typeface="Helvetica Neue"/>
              <a:sym typeface="Helvetica Neue"/>
            </a:endParaRPr>
          </a:p>
          <a:p>
            <a:pPr indent="-457200" lvl="0" marL="45720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Woodard, R. (2020). Scotch &amp; RTDs: The Time is Now. Whiskey Invest Direct. Retrieved from</a:t>
            </a:r>
            <a:r>
              <a:rPr lang="en" sz="1200">
                <a:solidFill>
                  <a:schemeClr val="dk1"/>
                </a:solidFill>
                <a:uFill>
                  <a:noFill/>
                </a:uFill>
                <a:latin typeface="Helvetica Neue"/>
                <a:ea typeface="Helvetica Neue"/>
                <a:cs typeface="Helvetica Neue"/>
                <a:sym typeface="Helvetica Neue"/>
                <a:hlinkClick r:id="rId10">
                  <a:extLst>
                    <a:ext uri="{A12FA001-AC4F-418D-AE19-62706E023703}">
                      <ahyp:hlinkClr val="tx"/>
                    </a:ext>
                  </a:extLst>
                </a:hlinkClick>
              </a:rPr>
              <a:t> </a:t>
            </a:r>
            <a:r>
              <a:rPr lang="en" sz="1200" u="sng">
                <a:solidFill>
                  <a:srgbClr val="0563C1"/>
                </a:solidFill>
                <a:latin typeface="Helvetica Neue"/>
                <a:ea typeface="Helvetica Neue"/>
                <a:cs typeface="Helvetica Neue"/>
                <a:sym typeface="Helvetica Neue"/>
                <a:hlinkClick r:id="rId11">
                  <a:extLst>
                    <a:ext uri="{A12FA001-AC4F-418D-AE19-62706E023703}">
                      <ahyp:hlinkClr val="tx"/>
                    </a:ext>
                  </a:extLst>
                </a:hlinkClick>
              </a:rPr>
              <a:t>https://www.whiskyinvestdirect.com/whisky-news/scotch-rtd-112020201</a:t>
            </a:r>
            <a:endParaRPr sz="1200" u="sng">
              <a:solidFill>
                <a:srgbClr val="0563C1"/>
              </a:solidFill>
              <a:latin typeface="Helvetica Neue"/>
              <a:ea typeface="Helvetica Neue"/>
              <a:cs typeface="Helvetica Neue"/>
              <a:sym typeface="Helvetica Neue"/>
            </a:endParaRPr>
          </a:p>
          <a:p>
            <a:pPr indent="0" lvl="0" marL="0" rtl="0" algn="l">
              <a:spcBef>
                <a:spcPts val="0"/>
              </a:spcBef>
              <a:spcAft>
                <a:spcPts val="1200"/>
              </a:spcAft>
              <a:buNone/>
            </a:pPr>
            <a:r>
              <a:t/>
            </a:r>
            <a:endParaRPr>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5000"/>
              <a:buFont typeface="Arial"/>
              <a:buNone/>
            </a:pPr>
            <a:r>
              <a:rPr b="1" lang="en" sz="2000"/>
              <a:t>References</a:t>
            </a:r>
            <a:endParaRPr/>
          </a:p>
        </p:txBody>
      </p:sp>
      <p:sp>
        <p:nvSpPr>
          <p:cNvPr id="283" name="Google Shape;283;p32"/>
          <p:cNvSpPr txBox="1"/>
          <p:nvPr>
            <p:ph idx="1" type="body"/>
          </p:nvPr>
        </p:nvSpPr>
        <p:spPr>
          <a:xfrm>
            <a:off x="311700" y="1314425"/>
            <a:ext cx="8520600" cy="3416400"/>
          </a:xfrm>
          <a:prstGeom prst="rect">
            <a:avLst/>
          </a:prstGeom>
        </p:spPr>
        <p:txBody>
          <a:bodyPr anchorCtr="0" anchor="t" bIns="91425" lIns="91425" spcFirstLastPara="1" rIns="91425" wrap="square" tIns="91425">
            <a:noAutofit/>
          </a:bodyPr>
          <a:lstStyle/>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rPr>
              <a:t>Crand</a:t>
            </a:r>
            <a:r>
              <a:rPr lang="en" sz="1200">
                <a:solidFill>
                  <a:schemeClr val="dk1"/>
                </a:solidFill>
                <a:latin typeface="Helvetica Neue"/>
                <a:ea typeface="Helvetica Neue"/>
                <a:cs typeface="Helvetica Neue"/>
                <a:sym typeface="Helvetica Neue"/>
              </a:rPr>
              <a:t>all, P.G., Mauromoustakos, A., O’Bryan, C.A., Thopmson, K.C., Yiannas, F., Bridges, K., Francois, C. (2017).  </a:t>
            </a:r>
            <a:r>
              <a:rPr lang="en" sz="1200">
                <a:solidFill>
                  <a:srgbClr val="1A1A1A"/>
                </a:solidFill>
                <a:latin typeface="Helvetica Neue"/>
                <a:ea typeface="Helvetica Neue"/>
                <a:cs typeface="Helvetica Neue"/>
                <a:sym typeface="Helvetica Neue"/>
              </a:rPr>
              <a:t>Impact of the Global Food Safety Initiative on Food Safety Worldwide: Statistical Analysis of a Survey of International Food Processors. </a:t>
            </a:r>
            <a:r>
              <a:rPr i="1" lang="en" sz="1200">
                <a:solidFill>
                  <a:srgbClr val="1A1A1A"/>
                </a:solidFill>
                <a:latin typeface="Helvetica Neue"/>
                <a:ea typeface="Helvetica Neue"/>
                <a:cs typeface="Helvetica Neue"/>
                <a:sym typeface="Helvetica Neue"/>
              </a:rPr>
              <a:t>Journal of Food Projection. 80(</a:t>
            </a:r>
            <a:r>
              <a:rPr lang="en" sz="1200">
                <a:solidFill>
                  <a:srgbClr val="1A1A1A"/>
                </a:solidFill>
                <a:latin typeface="Helvetica Neue"/>
                <a:ea typeface="Helvetica Neue"/>
                <a:cs typeface="Helvetica Neue"/>
                <a:sym typeface="Helvetica Neue"/>
              </a:rPr>
              <a:t>10)</a:t>
            </a:r>
            <a:r>
              <a:rPr i="1" lang="en" sz="1200">
                <a:solidFill>
                  <a:srgbClr val="1A1A1A"/>
                </a:solidFill>
                <a:latin typeface="Helvetica Neue"/>
                <a:ea typeface="Helvetica Neue"/>
                <a:cs typeface="Helvetica Neue"/>
                <a:sym typeface="Helvetica Neue"/>
              </a:rPr>
              <a:t>. </a:t>
            </a:r>
            <a:r>
              <a:rPr lang="en" sz="1200">
                <a:solidFill>
                  <a:srgbClr val="1A1A1A"/>
                </a:solidFill>
                <a:latin typeface="Helvetica Neue"/>
                <a:ea typeface="Helvetica Neue"/>
                <a:cs typeface="Helvetica Neue"/>
                <a:sym typeface="Helvetica Neue"/>
              </a:rPr>
              <a:t>1613-1622. </a:t>
            </a:r>
            <a:r>
              <a:rPr lang="en" sz="1200" u="sng">
                <a:solidFill>
                  <a:srgbClr val="0952AB"/>
                </a:solidFill>
                <a:latin typeface="Helvetica Neue"/>
                <a:ea typeface="Helvetica Neue"/>
                <a:cs typeface="Helvetica Neue"/>
                <a:sym typeface="Helvetica Neue"/>
                <a:hlinkClick r:id="rId3">
                  <a:extLst>
                    <a:ext uri="{A12FA001-AC4F-418D-AE19-62706E023703}">
                      <ahyp:hlinkClr val="tx"/>
                    </a:ext>
                  </a:extLst>
                </a:hlinkClick>
              </a:rPr>
              <a:t>https://doi.org/10.4315/0362-028X.JFP-16-481</a:t>
            </a:r>
            <a:endParaRPr sz="12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605"/>
              <a:buFont typeface="Arial"/>
              <a:buNone/>
            </a:pPr>
            <a:r>
              <a:t/>
            </a:r>
            <a:endParaRPr sz="1200">
              <a:solidFill>
                <a:schemeClr val="dk1"/>
              </a:solidFill>
              <a:latin typeface="Helvetica Neue"/>
              <a:ea typeface="Helvetica Neue"/>
              <a:cs typeface="Helvetica Neue"/>
              <a:sym typeface="Helvetica Neue"/>
            </a:endParaRPr>
          </a:p>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Katen, E., Turner, N.  (2019, March 26). </a:t>
            </a:r>
            <a:r>
              <a:rPr lang="en" sz="1200">
                <a:solidFill>
                  <a:srgbClr val="03053B"/>
                </a:solidFill>
                <a:highlight>
                  <a:srgbClr val="FFFFFF"/>
                </a:highlight>
                <a:latin typeface="Helvetica Neue"/>
                <a:ea typeface="Helvetica Neue"/>
                <a:cs typeface="Helvetica Neue"/>
                <a:sym typeface="Helvetica Neue"/>
              </a:rPr>
              <a:t>New immigrants made up 61% of Canada’s population     growth in 2018. </a:t>
            </a:r>
            <a:r>
              <a:rPr i="1" lang="en" sz="1200">
                <a:solidFill>
                  <a:srgbClr val="03053B"/>
                </a:solidFill>
                <a:highlight>
                  <a:srgbClr val="FFFFFF"/>
                </a:highlight>
                <a:latin typeface="Helvetica Neue"/>
                <a:ea typeface="Helvetica Neue"/>
                <a:cs typeface="Helvetica Neue"/>
                <a:sym typeface="Helvetica Neue"/>
              </a:rPr>
              <a:t>CIC News. </a:t>
            </a:r>
            <a:r>
              <a:rPr lang="en" sz="1200" u="sng">
                <a:solidFill>
                  <a:srgbClr val="0563C1"/>
                </a:solidFill>
                <a:highlight>
                  <a:srgbClr val="FFFFFF"/>
                </a:highlight>
                <a:latin typeface="Helvetica Neue"/>
                <a:ea typeface="Helvetica Neue"/>
                <a:cs typeface="Helvetica Neue"/>
                <a:sym typeface="Helvetica Neue"/>
                <a:hlinkClick r:id="rId4">
                  <a:extLst>
                    <a:ext uri="{A12FA001-AC4F-418D-AE19-62706E023703}">
                      <ahyp:hlinkClr val="tx"/>
                    </a:ext>
                  </a:extLst>
                </a:hlinkClick>
              </a:rPr>
              <a:t>https://www.cicnews.com/2019/03/new-immigrants-made-up-61-of-canadas-population-growth-in-2018-0312086.html#gs.d0velg</a:t>
            </a:r>
            <a:endParaRPr sz="1200">
              <a:solidFill>
                <a:srgbClr val="03053B"/>
              </a:solidFill>
              <a:highlight>
                <a:srgbClr val="FFFFFF"/>
              </a:highlight>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605"/>
              <a:buFont typeface="Arial"/>
              <a:buNone/>
            </a:pPr>
            <a:r>
              <a:t/>
            </a:r>
            <a:endParaRPr i="1" sz="1200">
              <a:solidFill>
                <a:schemeClr val="dk1"/>
              </a:solidFill>
              <a:latin typeface="Helvetica Neue"/>
              <a:ea typeface="Helvetica Neue"/>
              <a:cs typeface="Helvetica Neue"/>
              <a:sym typeface="Helvetica Neue"/>
            </a:endParaRPr>
          </a:p>
          <a:p>
            <a:pPr indent="-457200" lvl="0" marL="457200" rtl="0" algn="l">
              <a:lnSpc>
                <a:spcPct val="100000"/>
              </a:lnSpc>
              <a:spcBef>
                <a:spcPts val="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Bedford, E., (2019, November 28). </a:t>
            </a:r>
            <a:r>
              <a:rPr i="1" lang="en" sz="1200">
                <a:solidFill>
                  <a:schemeClr val="dk1"/>
                </a:solidFill>
                <a:latin typeface="Helvetica Neue"/>
                <a:ea typeface="Helvetica Neue"/>
                <a:cs typeface="Helvetica Neue"/>
                <a:sym typeface="Helvetica Neue"/>
              </a:rPr>
              <a:t>Domestic Beer Consumption Canada Age Group 2019.</a:t>
            </a:r>
            <a:r>
              <a:rPr lang="en" sz="1200">
                <a:solidFill>
                  <a:schemeClr val="dk1"/>
                </a:solidFill>
                <a:latin typeface="Helvetica Neue"/>
                <a:ea typeface="Helvetica Neue"/>
                <a:cs typeface="Helvetica Neue"/>
                <a:sym typeface="Helvetica Neue"/>
              </a:rPr>
              <a:t> Statisa. </a:t>
            </a:r>
            <a:r>
              <a:rPr lang="en" sz="1200" u="sng">
                <a:solidFill>
                  <a:srgbClr val="0563C1"/>
                </a:solidFill>
                <a:latin typeface="Helvetica Neue"/>
                <a:ea typeface="Helvetica Neue"/>
                <a:cs typeface="Helvetica Neue"/>
                <a:sym typeface="Helvetica Neue"/>
                <a:hlinkClick r:id="rId5">
                  <a:extLst>
                    <a:ext uri="{A12FA001-AC4F-418D-AE19-62706E023703}">
                      <ahyp:hlinkClr val="tx"/>
                    </a:ext>
                  </a:extLst>
                </a:hlinkClick>
              </a:rPr>
              <a:t>https://www.statista.com/statistics/339801/beer-consumption-in-canada-by-gender-and-age-group/</a:t>
            </a:r>
            <a:endParaRPr sz="12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605"/>
              <a:buFont typeface="Arial"/>
              <a:buNone/>
            </a:pPr>
            <a:r>
              <a:t/>
            </a:r>
            <a:endParaRPr sz="1200">
              <a:solidFill>
                <a:schemeClr val="dk1"/>
              </a:solidFill>
              <a:latin typeface="Helvetica Neue"/>
              <a:ea typeface="Helvetica Neue"/>
              <a:cs typeface="Helvetica Neue"/>
              <a:sym typeface="Helvetica Neue"/>
            </a:endParaRPr>
          </a:p>
          <a:p>
            <a:pPr indent="-457200" lvl="0" marL="457200" rtl="0" algn="l">
              <a:lnSpc>
                <a:spcPct val="100000"/>
              </a:lnSpc>
              <a:spcBef>
                <a:spcPts val="0"/>
              </a:spcBef>
              <a:spcAft>
                <a:spcPts val="0"/>
              </a:spcAft>
              <a:buSzPts val="605"/>
              <a:buNone/>
            </a:pPr>
            <a:r>
              <a:rPr lang="en" sz="1200">
                <a:solidFill>
                  <a:schemeClr val="dk1"/>
                </a:solidFill>
                <a:latin typeface="Helvetica Neue"/>
                <a:ea typeface="Helvetica Neue"/>
                <a:cs typeface="Helvetica Neue"/>
                <a:sym typeface="Helvetica Neue"/>
              </a:rPr>
              <a:t>Conaway, J. (2020, December 1). </a:t>
            </a:r>
            <a:r>
              <a:rPr i="1" lang="en" sz="1200">
                <a:solidFill>
                  <a:schemeClr val="dk1"/>
                </a:solidFill>
                <a:latin typeface="Helvetica Neue"/>
                <a:ea typeface="Helvetica Neue"/>
                <a:cs typeface="Helvetica Neue"/>
                <a:sym typeface="Helvetica Neue"/>
              </a:rPr>
              <a:t>Total Alcohol Consumption in Canada.</a:t>
            </a:r>
            <a:r>
              <a:rPr lang="en" sz="1200">
                <a:solidFill>
                  <a:schemeClr val="dk1"/>
                </a:solidFill>
                <a:latin typeface="Helvetica Neue"/>
                <a:ea typeface="Helvetica Neue"/>
                <a:cs typeface="Helvetica Neue"/>
                <a:sym typeface="Helvetica Neue"/>
              </a:rPr>
              <a:t> Statista. </a:t>
            </a:r>
            <a:r>
              <a:rPr lang="en" sz="1200" u="sng">
                <a:solidFill>
                  <a:srgbClr val="0563C1"/>
                </a:solidFill>
                <a:latin typeface="Helvetica Neue"/>
                <a:ea typeface="Helvetica Neue"/>
                <a:cs typeface="Helvetica Neue"/>
                <a:sym typeface="Helvetica Neue"/>
                <a:hlinkClick r:id="rId6">
                  <a:extLst>
                    <a:ext uri="{A12FA001-AC4F-418D-AE19-62706E023703}">
                      <ahyp:hlinkClr val="tx"/>
                    </a:ext>
                  </a:extLst>
                </a:hlinkClick>
              </a:rPr>
              <a:t>https://www.statista.com/topics/2998/alcohol-consumption-in-canada/</a:t>
            </a:r>
            <a:endParaRPr sz="1200">
              <a:solidFill>
                <a:srgbClr val="FF0000"/>
              </a:solidFill>
              <a:latin typeface="Helvetica Neue"/>
              <a:ea typeface="Helvetica Neue"/>
              <a:cs typeface="Helvetica Neue"/>
              <a:sym typeface="Helvetica Neue"/>
            </a:endParaRPr>
          </a:p>
          <a:p>
            <a:pPr indent="-457200" lvl="0" marL="457200" rtl="0" algn="l">
              <a:lnSpc>
                <a:spcPct val="100000"/>
              </a:lnSpc>
              <a:spcBef>
                <a:spcPts val="0"/>
              </a:spcBef>
              <a:spcAft>
                <a:spcPts val="0"/>
              </a:spcAft>
              <a:buClr>
                <a:schemeClr val="dk1"/>
              </a:buClr>
              <a:buSzPts val="605"/>
              <a:buFont typeface="Arial"/>
              <a:buNone/>
            </a:pPr>
            <a:r>
              <a:t/>
            </a:r>
            <a:endParaRPr sz="1200">
              <a:solidFill>
                <a:srgbClr val="FF0000"/>
              </a:solidFill>
              <a:latin typeface="Helvetica Neue"/>
              <a:ea typeface="Helvetica Neue"/>
              <a:cs typeface="Helvetica Neue"/>
              <a:sym typeface="Helvetica Neue"/>
            </a:endParaRPr>
          </a:p>
          <a:p>
            <a:pPr indent="-457200" lvl="0" marL="457200" rtl="0" algn="l">
              <a:lnSpc>
                <a:spcPct val="130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The Pricer. (2016, May 23.). </a:t>
            </a:r>
            <a:r>
              <a:rPr i="1" lang="en" sz="1200">
                <a:solidFill>
                  <a:schemeClr val="dk1"/>
                </a:solidFill>
                <a:latin typeface="Helvetica Neue"/>
                <a:ea typeface="Helvetica Neue"/>
                <a:cs typeface="Helvetica Neue"/>
                <a:sym typeface="Helvetica Neue"/>
              </a:rPr>
              <a:t>Ohoo the edible water bottle or bubble cost</a:t>
            </a:r>
            <a:r>
              <a:rPr lang="en" sz="1200">
                <a:solidFill>
                  <a:schemeClr val="dk1"/>
                </a:solidFill>
                <a:latin typeface="Helvetica Neue"/>
                <a:ea typeface="Helvetica Neue"/>
                <a:cs typeface="Helvetica Neue"/>
                <a:sym typeface="Helvetica Neue"/>
              </a:rPr>
              <a:t>. https://www.thepricer.org/ooho-the-edible-water-bottle-or-bubble-cost/</a:t>
            </a:r>
            <a:endParaRPr sz="1200">
              <a:solidFill>
                <a:schemeClr val="dk1"/>
              </a:solidFill>
              <a:latin typeface="Helvetica Neue"/>
              <a:ea typeface="Helvetica Neue"/>
              <a:cs typeface="Helvetica Neue"/>
              <a:sym typeface="Helvetica Neue"/>
            </a:endParaRPr>
          </a:p>
          <a:p>
            <a:pPr indent="0" lvl="0" marL="0" rtl="0" algn="l">
              <a:lnSpc>
                <a:spcPct val="130000"/>
              </a:lnSpc>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457200" lvl="0" marL="457200" rtl="0" algn="l">
              <a:lnSpc>
                <a:spcPct val="130000"/>
              </a:lnSpc>
              <a:spcBef>
                <a:spcPts val="0"/>
              </a:spcBef>
              <a:spcAft>
                <a:spcPts val="1200"/>
              </a:spcAft>
              <a:buClr>
                <a:schemeClr val="dk1"/>
              </a:buClr>
              <a:buSzPts val="605"/>
              <a:buFont typeface="Arial"/>
              <a:buNone/>
            </a:pPr>
            <a:r>
              <a:t/>
            </a:r>
            <a:endParaRPr sz="159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55000"/>
              <a:buFont typeface="Arial"/>
              <a:buNone/>
            </a:pPr>
            <a:r>
              <a:rPr b="1" lang="en" sz="2000">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289" name="Google Shape;289;p33"/>
          <p:cNvSpPr txBox="1"/>
          <p:nvPr>
            <p:ph idx="1" type="body"/>
          </p:nvPr>
        </p:nvSpPr>
        <p:spPr>
          <a:xfrm>
            <a:off x="311700" y="1017725"/>
            <a:ext cx="8520600" cy="3766200"/>
          </a:xfrm>
          <a:prstGeom prst="rect">
            <a:avLst/>
          </a:prstGeom>
        </p:spPr>
        <p:txBody>
          <a:bodyPr anchorCtr="0" anchor="t" bIns="91425" lIns="91425" spcFirstLastPara="1" rIns="91425" wrap="square" tIns="91425">
            <a:normAutofit fontScale="25000" lnSpcReduction="20000"/>
          </a:bodyPr>
          <a:lstStyle/>
          <a:p>
            <a:pPr indent="0" lvl="0" marL="0" rtl="0" algn="l">
              <a:lnSpc>
                <a:spcPct val="130000"/>
              </a:lnSpc>
              <a:spcBef>
                <a:spcPts val="0"/>
              </a:spcBef>
              <a:spcAft>
                <a:spcPts val="0"/>
              </a:spcAft>
              <a:buNone/>
            </a:pPr>
            <a:r>
              <a:t/>
            </a:r>
            <a:endParaRPr sz="2150">
              <a:solidFill>
                <a:schemeClr val="dk1"/>
              </a:solidFill>
              <a:latin typeface="Helvetica Neue"/>
              <a:ea typeface="Helvetica Neue"/>
              <a:cs typeface="Helvetica Neue"/>
              <a:sym typeface="Helvetica Neue"/>
            </a:endParaRPr>
          </a:p>
          <a:p>
            <a:pPr indent="-457200" lvl="0" marL="457200" rtl="0" algn="l">
              <a:lnSpc>
                <a:spcPct val="130000"/>
              </a:lnSpc>
              <a:spcBef>
                <a:spcPts val="0"/>
              </a:spcBef>
              <a:spcAft>
                <a:spcPts val="0"/>
              </a:spcAft>
              <a:buNone/>
            </a:pPr>
            <a:r>
              <a:rPr lang="en" sz="4800">
                <a:solidFill>
                  <a:schemeClr val="dk1"/>
                </a:solidFill>
                <a:latin typeface="Helvetica Neue"/>
                <a:ea typeface="Helvetica Neue"/>
                <a:cs typeface="Helvetica Neue"/>
                <a:sym typeface="Helvetica Neue"/>
              </a:rPr>
              <a:t>Sustaina. (2018, September 21). </a:t>
            </a:r>
            <a:r>
              <a:rPr i="1" lang="en" sz="4800">
                <a:solidFill>
                  <a:schemeClr val="dk1"/>
                </a:solidFill>
                <a:latin typeface="Helvetica Neue"/>
                <a:ea typeface="Helvetica Neue"/>
                <a:cs typeface="Helvetica Neue"/>
                <a:sym typeface="Helvetica Neue"/>
              </a:rPr>
              <a:t>Rethink your drink with water capsules</a:t>
            </a:r>
            <a:r>
              <a:rPr lang="en" sz="4800">
                <a:solidFill>
                  <a:schemeClr val="dk1"/>
                </a:solidFill>
                <a:latin typeface="Helvetica Neue"/>
                <a:ea typeface="Helvetica Neue"/>
                <a:cs typeface="Helvetica Neue"/>
                <a:sym typeface="Helvetica Neue"/>
              </a:rPr>
              <a:t>. Global Opportunity Explorer. </a:t>
            </a:r>
            <a:r>
              <a:rPr lang="en" sz="4800" u="sng">
                <a:solidFill>
                  <a:srgbClr val="0563C1"/>
                </a:solidFill>
                <a:latin typeface="Helvetica Neue"/>
                <a:ea typeface="Helvetica Neue"/>
                <a:cs typeface="Helvetica Neue"/>
                <a:sym typeface="Helvetica Neue"/>
                <a:hlinkClick r:id="rId3">
                  <a:extLst>
                    <a:ext uri="{A12FA001-AC4F-418D-AE19-62706E023703}">
                      <ahyp:hlinkClr val="tx"/>
                    </a:ext>
                  </a:extLst>
                </a:hlinkClick>
              </a:rPr>
              <a:t>https://goexplorer.org/edible-water-capsules/</a:t>
            </a:r>
            <a:endParaRPr sz="4800">
              <a:solidFill>
                <a:schemeClr val="dk1"/>
              </a:solidFill>
              <a:latin typeface="Helvetica Neue"/>
              <a:ea typeface="Helvetica Neue"/>
              <a:cs typeface="Helvetica Neue"/>
              <a:sym typeface="Helvetica Neue"/>
            </a:endParaRPr>
          </a:p>
          <a:p>
            <a:pPr indent="0" lvl="0" marL="0" rtl="0" algn="l">
              <a:lnSpc>
                <a:spcPct val="130000"/>
              </a:lnSpc>
              <a:spcBef>
                <a:spcPts val="0"/>
              </a:spcBef>
              <a:spcAft>
                <a:spcPts val="0"/>
              </a:spcAft>
              <a:buNone/>
            </a:pPr>
            <a:r>
              <a:t/>
            </a:r>
            <a:endParaRPr sz="4800">
              <a:solidFill>
                <a:schemeClr val="dk1"/>
              </a:solidFill>
              <a:latin typeface="Helvetica Neue"/>
              <a:ea typeface="Helvetica Neue"/>
              <a:cs typeface="Helvetica Neue"/>
              <a:sym typeface="Helvetica Neue"/>
            </a:endParaRPr>
          </a:p>
          <a:p>
            <a:pPr indent="-457200" lvl="0" marL="457200" rtl="0" algn="l">
              <a:lnSpc>
                <a:spcPct val="130000"/>
              </a:lnSpc>
              <a:spcBef>
                <a:spcPts val="0"/>
              </a:spcBef>
              <a:spcAft>
                <a:spcPts val="0"/>
              </a:spcAft>
              <a:buNone/>
            </a:pPr>
            <a:r>
              <a:rPr lang="en" sz="4800">
                <a:solidFill>
                  <a:schemeClr val="dk1"/>
                </a:solidFill>
                <a:latin typeface="Helvetica Neue"/>
                <a:ea typeface="Helvetica Neue"/>
                <a:cs typeface="Helvetica Neue"/>
                <a:sym typeface="Helvetica Neue"/>
              </a:rPr>
              <a:t>Boseveld, S. (205, May 15). </a:t>
            </a:r>
            <a:r>
              <a:rPr lang="en" sz="4800">
                <a:solidFill>
                  <a:srgbClr val="191919"/>
                </a:solidFill>
                <a:latin typeface="Helvetica Neue"/>
                <a:ea typeface="Helvetica Neue"/>
                <a:cs typeface="Helvetica Neue"/>
                <a:sym typeface="Helvetica Neue"/>
              </a:rPr>
              <a:t>How we drink: Here's everything you need to know about Canadians' overall boozy habits. </a:t>
            </a:r>
            <a:r>
              <a:rPr i="1" lang="en" sz="4800">
                <a:solidFill>
                  <a:srgbClr val="191919"/>
                </a:solidFill>
                <a:latin typeface="Helvetica Neue"/>
                <a:ea typeface="Helvetica Neue"/>
                <a:cs typeface="Helvetica Neue"/>
                <a:sym typeface="Helvetica Neue"/>
              </a:rPr>
              <a:t>National Post. </a:t>
            </a:r>
            <a:r>
              <a:rPr lang="en" sz="4800">
                <a:solidFill>
                  <a:srgbClr val="191919"/>
                </a:solidFill>
                <a:latin typeface="Helvetica Neue"/>
                <a:ea typeface="Helvetica Neue"/>
                <a:cs typeface="Helvetica Neue"/>
                <a:sym typeface="Helvetica Neue"/>
              </a:rPr>
              <a:t>https://nationalpost.com/life/how-we-drink-from-how-much-to-how-often-heres-everything-you-need-to-know-about-canadians-boozy-habits</a:t>
            </a:r>
            <a:endParaRPr sz="4800">
              <a:solidFill>
                <a:srgbClr val="191919"/>
              </a:solidFill>
              <a:latin typeface="Helvetica Neue"/>
              <a:ea typeface="Helvetica Neue"/>
              <a:cs typeface="Helvetica Neue"/>
              <a:sym typeface="Helvetica Neue"/>
            </a:endParaRPr>
          </a:p>
          <a:p>
            <a:pPr indent="0" lvl="0" marL="0" rtl="0" algn="l">
              <a:lnSpc>
                <a:spcPct val="130000"/>
              </a:lnSpc>
              <a:spcBef>
                <a:spcPts val="0"/>
              </a:spcBef>
              <a:spcAft>
                <a:spcPts val="0"/>
              </a:spcAft>
              <a:buNone/>
            </a:pPr>
            <a:r>
              <a:t/>
            </a:r>
            <a:endParaRPr sz="4800">
              <a:solidFill>
                <a:schemeClr val="dk1"/>
              </a:solidFill>
              <a:latin typeface="Helvetica Neue"/>
              <a:ea typeface="Helvetica Neue"/>
              <a:cs typeface="Helvetica Neue"/>
              <a:sym typeface="Helvetica Neue"/>
            </a:endParaRPr>
          </a:p>
          <a:p>
            <a:pPr indent="-457200" lvl="0" marL="457200" rtl="0" algn="l">
              <a:lnSpc>
                <a:spcPct val="130000"/>
              </a:lnSpc>
              <a:spcBef>
                <a:spcPts val="0"/>
              </a:spcBef>
              <a:spcAft>
                <a:spcPts val="0"/>
              </a:spcAft>
              <a:buClr>
                <a:schemeClr val="dk1"/>
              </a:buClr>
              <a:buSzPts val="151"/>
              <a:buFont typeface="Arial"/>
              <a:buNone/>
            </a:pPr>
            <a:r>
              <a:rPr lang="en" sz="4800">
                <a:solidFill>
                  <a:schemeClr val="dk1"/>
                </a:solidFill>
                <a:latin typeface="Helvetica Neue"/>
                <a:ea typeface="Helvetica Neue"/>
                <a:cs typeface="Helvetica Neue"/>
                <a:sym typeface="Helvetica Neue"/>
              </a:rPr>
              <a:t>Spirits Canada. (2019, January 21). </a:t>
            </a:r>
            <a:r>
              <a:rPr i="1" lang="en" sz="4800">
                <a:solidFill>
                  <a:schemeClr val="dk1"/>
                </a:solidFill>
                <a:latin typeface="Helvetica Neue"/>
                <a:ea typeface="Helvetica Neue"/>
                <a:cs typeface="Helvetica Neue"/>
                <a:sym typeface="Helvetica Neue"/>
              </a:rPr>
              <a:t>Spirits show strong growth in Canada in 2018. </a:t>
            </a:r>
            <a:r>
              <a:rPr lang="en" sz="4800">
                <a:solidFill>
                  <a:schemeClr val="dk1"/>
                </a:solidFill>
                <a:latin typeface="Helvetica Neue"/>
                <a:ea typeface="Helvetica Neue"/>
                <a:cs typeface="Helvetica Neue"/>
                <a:sym typeface="Helvetica Neue"/>
              </a:rPr>
              <a:t>https://www.restobiz.ca/spirits-show-strong-growth-canada-2018/</a:t>
            </a:r>
            <a:endParaRPr sz="4800">
              <a:solidFill>
                <a:schemeClr val="dk1"/>
              </a:solidFill>
              <a:latin typeface="Helvetica Neue"/>
              <a:ea typeface="Helvetica Neue"/>
              <a:cs typeface="Helvetica Neue"/>
              <a:sym typeface="Helvetica Neue"/>
            </a:endParaRPr>
          </a:p>
          <a:p>
            <a:pPr indent="0" lvl="0" marL="0" rtl="0" algn="l">
              <a:lnSpc>
                <a:spcPct val="130000"/>
              </a:lnSpc>
              <a:spcBef>
                <a:spcPts val="0"/>
              </a:spcBef>
              <a:spcAft>
                <a:spcPts val="0"/>
              </a:spcAft>
              <a:buClr>
                <a:schemeClr val="dk1"/>
              </a:buClr>
              <a:buSzPts val="151"/>
              <a:buFont typeface="Arial"/>
              <a:buNone/>
            </a:pPr>
            <a:r>
              <a:t/>
            </a:r>
            <a:endParaRPr sz="4800">
              <a:solidFill>
                <a:schemeClr val="dk1"/>
              </a:solidFill>
              <a:latin typeface="Helvetica Neue"/>
              <a:ea typeface="Helvetica Neue"/>
              <a:cs typeface="Helvetica Neue"/>
              <a:sym typeface="Helvetica Neue"/>
            </a:endParaRPr>
          </a:p>
          <a:p>
            <a:pPr indent="-457200" lvl="0" marL="457200" rtl="0" algn="l">
              <a:lnSpc>
                <a:spcPct val="130000"/>
              </a:lnSpc>
              <a:spcBef>
                <a:spcPts val="0"/>
              </a:spcBef>
              <a:spcAft>
                <a:spcPts val="0"/>
              </a:spcAft>
              <a:buClr>
                <a:schemeClr val="dk1"/>
              </a:buClr>
              <a:buSzPts val="151"/>
              <a:buFont typeface="Arial"/>
              <a:buNone/>
            </a:pPr>
            <a:r>
              <a:rPr lang="en" sz="4800">
                <a:solidFill>
                  <a:srgbClr val="333333"/>
                </a:solidFill>
                <a:highlight>
                  <a:srgbClr val="FFFFFF"/>
                </a:highlight>
                <a:latin typeface="Helvetica Neue"/>
                <a:ea typeface="Helvetica Neue"/>
                <a:cs typeface="Helvetica Neue"/>
                <a:sym typeface="Helvetica Neue"/>
              </a:rPr>
              <a:t>Ready-to-Drink Cocktails are Growing Fast</a:t>
            </a:r>
            <a:r>
              <a:rPr i="1" lang="en" sz="4800">
                <a:solidFill>
                  <a:srgbClr val="333333"/>
                </a:solidFill>
                <a:highlight>
                  <a:srgbClr val="FFFFFF"/>
                </a:highlight>
                <a:latin typeface="Helvetica Neue"/>
                <a:ea typeface="Helvetica Neue"/>
                <a:cs typeface="Helvetica Neue"/>
                <a:sym typeface="Helvetica Neue"/>
              </a:rPr>
              <a:t>. </a:t>
            </a:r>
            <a:r>
              <a:rPr lang="en" sz="4800">
                <a:solidFill>
                  <a:srgbClr val="333333"/>
                </a:solidFill>
                <a:highlight>
                  <a:srgbClr val="FFFFFF"/>
                </a:highlight>
                <a:latin typeface="Helvetica Neue"/>
                <a:ea typeface="Helvetica Neue"/>
                <a:cs typeface="Helvetica Neue"/>
                <a:sym typeface="Helvetica Neue"/>
              </a:rPr>
              <a:t>(2018, July 6). </a:t>
            </a:r>
            <a:r>
              <a:rPr i="1" lang="en" sz="4800">
                <a:solidFill>
                  <a:srgbClr val="333333"/>
                </a:solidFill>
                <a:highlight>
                  <a:srgbClr val="FFFFFF"/>
                </a:highlight>
                <a:latin typeface="Helvetica Neue"/>
                <a:ea typeface="Helvetica Neue"/>
                <a:cs typeface="Helvetica Neue"/>
                <a:sym typeface="Helvetica Neue"/>
              </a:rPr>
              <a:t>The Algoma News Review. </a:t>
            </a:r>
            <a:r>
              <a:rPr lang="en" sz="4800">
                <a:solidFill>
                  <a:srgbClr val="333333"/>
                </a:solidFill>
                <a:highlight>
                  <a:srgbClr val="FFFFFF"/>
                </a:highlight>
                <a:latin typeface="Helvetica Neue"/>
                <a:ea typeface="Helvetica Neue"/>
                <a:cs typeface="Helvetica Neue"/>
                <a:sym typeface="Helvetica Neue"/>
              </a:rPr>
              <a:t>http://www.thealgomanews.ca/ready-to-drink-cocktails-are-growing-fast.</a:t>
            </a:r>
            <a:endParaRPr i="1" sz="4800">
              <a:solidFill>
                <a:schemeClr val="dk1"/>
              </a:solidFill>
              <a:latin typeface="Helvetica Neue"/>
              <a:ea typeface="Helvetica Neue"/>
              <a:cs typeface="Helvetica Neue"/>
              <a:sym typeface="Helvetica Neue"/>
            </a:endParaRPr>
          </a:p>
          <a:p>
            <a:pPr indent="0" lvl="0" marL="0" rtl="0" algn="l">
              <a:lnSpc>
                <a:spcPct val="130000"/>
              </a:lnSpc>
              <a:spcBef>
                <a:spcPts val="0"/>
              </a:spcBef>
              <a:spcAft>
                <a:spcPts val="0"/>
              </a:spcAft>
              <a:buClr>
                <a:schemeClr val="dk1"/>
              </a:buClr>
              <a:buSzPts val="151"/>
              <a:buFont typeface="Arial"/>
              <a:buNone/>
            </a:pPr>
            <a:r>
              <a:t/>
            </a:r>
            <a:endParaRPr sz="4800">
              <a:solidFill>
                <a:schemeClr val="dk1"/>
              </a:solidFill>
              <a:latin typeface="Helvetica Neue"/>
              <a:ea typeface="Helvetica Neue"/>
              <a:cs typeface="Helvetica Neue"/>
              <a:sym typeface="Helvetica Neue"/>
            </a:endParaRPr>
          </a:p>
          <a:p>
            <a:pPr indent="-457200" lvl="0" marL="457200" rtl="0" algn="l">
              <a:lnSpc>
                <a:spcPct val="130000"/>
              </a:lnSpc>
              <a:spcBef>
                <a:spcPts val="0"/>
              </a:spcBef>
              <a:spcAft>
                <a:spcPts val="1200"/>
              </a:spcAft>
              <a:buClr>
                <a:schemeClr val="dk1"/>
              </a:buClr>
              <a:buSzPts val="151"/>
              <a:buFont typeface="Arial"/>
              <a:buNone/>
            </a:pPr>
            <a:r>
              <a:rPr lang="en" sz="4800">
                <a:solidFill>
                  <a:schemeClr val="dk1"/>
                </a:solidFill>
                <a:latin typeface="Helvetica Neue"/>
                <a:ea typeface="Helvetica Neue"/>
                <a:cs typeface="Helvetica Neue"/>
                <a:sym typeface="Helvetica Neue"/>
              </a:rPr>
              <a:t>NielsonIQ. (2019, May 21). </a:t>
            </a:r>
            <a:r>
              <a:rPr i="1" lang="en" sz="4800">
                <a:solidFill>
                  <a:schemeClr val="dk1"/>
                </a:solidFill>
                <a:latin typeface="Helvetica Neue"/>
                <a:ea typeface="Helvetica Neue"/>
                <a:cs typeface="Helvetica Neue"/>
                <a:sym typeface="Helvetica Neue"/>
              </a:rPr>
              <a:t>How newer ready-to-drink beverages and packages are shaking up the adult beverage market. </a:t>
            </a:r>
            <a:r>
              <a:rPr lang="en" sz="4800">
                <a:solidFill>
                  <a:schemeClr val="dk1"/>
                </a:solidFill>
                <a:latin typeface="Helvetica Neue"/>
                <a:ea typeface="Helvetica Neue"/>
                <a:cs typeface="Helvetica Neue"/>
                <a:sym typeface="Helvetica Neue"/>
              </a:rPr>
              <a:t>https://nielseniq.com/global/en/insights/analysis/2019/how-ready-to-drink-beverages-and-packages-are-shaking-up-the-adult-beverage-market/</a:t>
            </a:r>
            <a:endParaRPr sz="4800">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nvSpPr>
        <p:spPr>
          <a:xfrm>
            <a:off x="8519433" y="4749892"/>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900">
                <a:solidFill>
                  <a:srgbClr val="595959"/>
                </a:solidFill>
                <a:latin typeface="Roboto"/>
                <a:ea typeface="Roboto"/>
                <a:cs typeface="Roboto"/>
                <a:sym typeface="Roboto"/>
              </a:rPr>
              <a:t>‹#›</a:t>
            </a:fld>
            <a:endParaRPr sz="900">
              <a:solidFill>
                <a:srgbClr val="595959"/>
              </a:solidFill>
              <a:latin typeface="Roboto"/>
              <a:ea typeface="Roboto"/>
              <a:cs typeface="Roboto"/>
              <a:sym typeface="Roboto"/>
            </a:endParaRPr>
          </a:p>
        </p:txBody>
      </p:sp>
      <p:cxnSp>
        <p:nvCxnSpPr>
          <p:cNvPr id="95" name="Google Shape;95;p16"/>
          <p:cNvCxnSpPr/>
          <p:nvPr/>
        </p:nvCxnSpPr>
        <p:spPr>
          <a:xfrm>
            <a:off x="340800" y="4773279"/>
            <a:ext cx="8462400" cy="0"/>
          </a:xfrm>
          <a:prstGeom prst="straightConnector1">
            <a:avLst/>
          </a:prstGeom>
          <a:noFill/>
          <a:ln cap="flat" cmpd="sng" w="9525">
            <a:solidFill>
              <a:srgbClr val="CCCCCC"/>
            </a:solidFill>
            <a:prstDash val="solid"/>
            <a:round/>
            <a:headEnd len="med" w="med" type="none"/>
            <a:tailEnd len="med" w="med" type="none"/>
          </a:ln>
        </p:spPr>
      </p:cxnSp>
      <p:sp>
        <p:nvSpPr>
          <p:cNvPr id="96" name="Google Shape;96;p16"/>
          <p:cNvSpPr txBox="1"/>
          <p:nvPr/>
        </p:nvSpPr>
        <p:spPr>
          <a:xfrm>
            <a:off x="0" y="4808100"/>
            <a:ext cx="1506000" cy="335400"/>
          </a:xfrm>
          <a:prstGeom prst="rect">
            <a:avLst/>
          </a:prstGeom>
          <a:noFill/>
          <a:ln>
            <a:noFill/>
          </a:ln>
        </p:spPr>
        <p:txBody>
          <a:bodyPr anchorCtr="0" anchor="t" bIns="91425" lIns="91425" spcFirstLastPara="1" rIns="91425" wrap="square" tIns="91425">
            <a:normAutofit fontScale="32500"/>
          </a:bodyPr>
          <a:lstStyle/>
          <a:p>
            <a:pPr indent="0" lvl="0" marL="0" rtl="0" algn="l">
              <a:lnSpc>
                <a:spcPct val="115000"/>
              </a:lnSpc>
              <a:spcBef>
                <a:spcPts val="0"/>
              </a:spcBef>
              <a:spcAft>
                <a:spcPts val="1200"/>
              </a:spcAft>
              <a:buNone/>
            </a:pPr>
            <a:r>
              <a:rPr lang="en" sz="1800">
                <a:solidFill>
                  <a:srgbClr val="595959"/>
                </a:solidFill>
              </a:rPr>
              <a:t>Source: Foresters Financial, 2019 </a:t>
            </a:r>
            <a:endParaRPr sz="1800">
              <a:solidFill>
                <a:srgbClr val="595959"/>
              </a:solidFill>
            </a:endParaRPr>
          </a:p>
        </p:txBody>
      </p:sp>
      <p:cxnSp>
        <p:nvCxnSpPr>
          <p:cNvPr id="97" name="Google Shape;97;p16"/>
          <p:cNvCxnSpPr/>
          <p:nvPr/>
        </p:nvCxnSpPr>
        <p:spPr>
          <a:xfrm>
            <a:off x="4580822" y="-617227"/>
            <a:ext cx="0" cy="8433300"/>
          </a:xfrm>
          <a:prstGeom prst="straightConnector1">
            <a:avLst/>
          </a:prstGeom>
          <a:noFill/>
          <a:ln cap="flat" cmpd="sng" w="9525">
            <a:solidFill>
              <a:srgbClr val="78909C"/>
            </a:solidFill>
            <a:prstDash val="dot"/>
            <a:round/>
            <a:headEnd len="med" w="med" type="none"/>
            <a:tailEnd len="med" w="med" type="none"/>
          </a:ln>
        </p:spPr>
      </p:cxnSp>
      <p:sp>
        <p:nvSpPr>
          <p:cNvPr id="98" name="Google Shape;98;p16"/>
          <p:cNvSpPr/>
          <p:nvPr/>
        </p:nvSpPr>
        <p:spPr>
          <a:xfrm>
            <a:off x="364175" y="3869875"/>
            <a:ext cx="8433300" cy="667800"/>
          </a:xfrm>
          <a:prstGeom prst="rect">
            <a:avLst/>
          </a:prstGeom>
          <a:solidFill>
            <a:srgbClr val="5E27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Helvetica Neue"/>
                <a:ea typeface="Helvetica Neue"/>
                <a:cs typeface="Helvetica Neue"/>
                <a:sym typeface="Helvetica Neue"/>
              </a:rPr>
              <a:t>Insight: </a:t>
            </a:r>
            <a:r>
              <a:rPr lang="en">
                <a:solidFill>
                  <a:srgbClr val="FFFFFF"/>
                </a:solidFill>
                <a:latin typeface="Helvetica Neue"/>
                <a:ea typeface="Helvetica Neue"/>
                <a:cs typeface="Helvetica Neue"/>
                <a:sym typeface="Helvetica Neue"/>
              </a:rPr>
              <a:t>Though there are startup risks, the cost efficient business model, product differentiation, and external industry trends make this a viable business</a:t>
            </a:r>
            <a:endParaRPr>
              <a:solidFill>
                <a:srgbClr val="FFFFFF"/>
              </a:solidFill>
              <a:latin typeface="Helvetica Neue"/>
              <a:ea typeface="Helvetica Neue"/>
              <a:cs typeface="Helvetica Neue"/>
              <a:sym typeface="Helvetica Neue"/>
            </a:endParaRPr>
          </a:p>
        </p:txBody>
      </p:sp>
      <p:sp>
        <p:nvSpPr>
          <p:cNvPr id="99" name="Google Shape;99;p16"/>
          <p:cNvSpPr/>
          <p:nvPr/>
        </p:nvSpPr>
        <p:spPr>
          <a:xfrm rot="10800000">
            <a:off x="3200803" y="3599433"/>
            <a:ext cx="2598000" cy="1599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Situational Analysis</a:t>
            </a:r>
            <a:endParaRPr/>
          </a:p>
        </p:txBody>
      </p:sp>
      <p:sp>
        <p:nvSpPr>
          <p:cNvPr id="101" name="Google Shape;101;p16"/>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are our strengths and weaknesses?</a:t>
            </a:r>
            <a:endParaRPr/>
          </a:p>
        </p:txBody>
      </p:sp>
      <p:sp>
        <p:nvSpPr>
          <p:cNvPr id="102" name="Google Shape;102;p16"/>
          <p:cNvSpPr/>
          <p:nvPr/>
        </p:nvSpPr>
        <p:spPr>
          <a:xfrm>
            <a:off x="361925" y="1241573"/>
            <a:ext cx="3889800" cy="2217000"/>
          </a:xfrm>
          <a:prstGeom prst="rect">
            <a:avLst/>
          </a:prstGeom>
          <a:noFill/>
          <a:ln cap="flat" cmpd="sng" w="28575">
            <a:solidFill>
              <a:srgbClr val="828A95"/>
            </a:solidFill>
            <a:prstDash val="solid"/>
            <a:miter lim="800000"/>
            <a:headEnd len="sm" w="sm" type="none"/>
            <a:tailEnd len="sm" w="sm" type="none"/>
          </a:ln>
        </p:spPr>
        <p:txBody>
          <a:bodyPr anchorCtr="0" anchor="ctr" bIns="45700" lIns="91425" spcFirstLastPara="1" rIns="91425" wrap="square" tIns="45700">
            <a:noAutofit/>
          </a:bodyPr>
          <a:lstStyle/>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First company with completely compostable packaging </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Cost-efficient business-model</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The whiskey-based RTD market is fairly untapped. Whiskey Invest Direct (2020) reports that, “RTD sales volumes will have risen by 43% during 2020 and projects that it will maintain a compound annual growth rate of +21.8% up to 2024”</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Cost per-unit will allow for profits to quickly be achieved with minimal sales required</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Sour Pods will collaborate with ‘Ooho’, the brand which received a lot of praise for their environmentally-sustainable technology. Therefore, this will add credibility to our company’s name, promote goodwill and start healthy relationship with our target consumer.</a:t>
            </a:r>
            <a:endParaRPr sz="500">
              <a:latin typeface="Helvetica Neue"/>
              <a:ea typeface="Helvetica Neue"/>
              <a:cs typeface="Helvetica Neue"/>
              <a:sym typeface="Helvetica Neue"/>
            </a:endParaRPr>
          </a:p>
        </p:txBody>
      </p:sp>
      <p:sp>
        <p:nvSpPr>
          <p:cNvPr id="103" name="Google Shape;103;p16"/>
          <p:cNvSpPr/>
          <p:nvPr/>
        </p:nvSpPr>
        <p:spPr>
          <a:xfrm>
            <a:off x="379319" y="866125"/>
            <a:ext cx="3873000" cy="2544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rgbClr val="FFFFFF"/>
                </a:solidFill>
                <a:latin typeface="Helvetica Neue"/>
                <a:ea typeface="Helvetica Neue"/>
                <a:cs typeface="Helvetica Neue"/>
                <a:sym typeface="Helvetica Neue"/>
              </a:rPr>
              <a:t>Internal Strengths</a:t>
            </a:r>
            <a:endParaRPr b="1" sz="1200">
              <a:solidFill>
                <a:srgbClr val="FFFFFF"/>
              </a:solidFill>
              <a:latin typeface="Helvetica Neue"/>
              <a:ea typeface="Helvetica Neue"/>
              <a:cs typeface="Helvetica Neue"/>
              <a:sym typeface="Helvetica Neue"/>
            </a:endParaRPr>
          </a:p>
        </p:txBody>
      </p:sp>
      <p:sp>
        <p:nvSpPr>
          <p:cNvPr id="104" name="Google Shape;104;p16"/>
          <p:cNvSpPr/>
          <p:nvPr/>
        </p:nvSpPr>
        <p:spPr>
          <a:xfrm>
            <a:off x="4808950" y="1241573"/>
            <a:ext cx="3865800" cy="2217000"/>
          </a:xfrm>
          <a:prstGeom prst="rect">
            <a:avLst/>
          </a:prstGeom>
          <a:noFill/>
          <a:ln cap="flat" cmpd="sng" w="28575">
            <a:solidFill>
              <a:srgbClr val="828A95"/>
            </a:solidFill>
            <a:prstDash val="solid"/>
            <a:miter lim="800000"/>
            <a:headEnd len="sm" w="sm" type="none"/>
            <a:tailEnd len="sm" w="sm" type="none"/>
          </a:ln>
        </p:spPr>
        <p:txBody>
          <a:bodyPr anchorCtr="0" anchor="ctr" bIns="45700" lIns="91425" spcFirstLastPara="1" rIns="91425" wrap="square" tIns="45700">
            <a:noAutofit/>
          </a:bodyPr>
          <a:lstStyle/>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It is a start-up business, the recognition and brand presence are nil</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Heavy investments required, unsure revenue &amp; many expenses</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Extra caution is required to ensure that each batch of Sour Pods meets the North American Health and Food standards</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COVID-19 will cause delays in imports of pods from England. A report from Statistics Canada (2021) states that “consumption goods saw a -12.3% decline from just January 2020 to June 2020”</a:t>
            </a:r>
            <a:endParaRPr sz="800">
              <a:solidFill>
                <a:schemeClr val="dk1"/>
              </a:solidFill>
              <a:latin typeface="Helvetica Neue"/>
              <a:ea typeface="Helvetica Neue"/>
              <a:cs typeface="Helvetica Neue"/>
              <a:sym typeface="Helvetica Neue"/>
            </a:endParaRPr>
          </a:p>
          <a:p>
            <a:pPr indent="-279400" lvl="0" marL="457200" rtl="0" algn="l">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COVID-19 will also affect our services as the shipping of products to customers, might experience delays</a:t>
            </a:r>
            <a:endParaRPr sz="800">
              <a:latin typeface="Helvetica Neue"/>
              <a:ea typeface="Helvetica Neue"/>
              <a:cs typeface="Helvetica Neue"/>
              <a:sym typeface="Helvetica Neue"/>
            </a:endParaRPr>
          </a:p>
        </p:txBody>
      </p:sp>
      <p:sp>
        <p:nvSpPr>
          <p:cNvPr id="105" name="Google Shape;105;p16"/>
          <p:cNvSpPr/>
          <p:nvPr/>
        </p:nvSpPr>
        <p:spPr>
          <a:xfrm>
            <a:off x="4826232" y="866125"/>
            <a:ext cx="3848700" cy="2544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200">
                <a:solidFill>
                  <a:srgbClr val="FFFFFF"/>
                </a:solidFill>
                <a:latin typeface="Helvetica Neue"/>
                <a:ea typeface="Helvetica Neue"/>
                <a:cs typeface="Helvetica Neue"/>
                <a:sym typeface="Helvetica Neue"/>
              </a:rPr>
              <a:t>Internal Weaknesses</a:t>
            </a:r>
            <a:endParaRPr b="1" sz="1200">
              <a:solidFill>
                <a:srgbClr val="FFFFFF"/>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 name="Shape 293"/>
        <p:cNvGrpSpPr/>
        <p:nvPr/>
      </p:nvGrpSpPr>
      <p:grpSpPr>
        <a:xfrm>
          <a:off x="0" y="0"/>
          <a:ext cx="0" cy="0"/>
          <a:chOff x="0" y="0"/>
          <a:chExt cx="0" cy="0"/>
        </a:xfrm>
      </p:grpSpPr>
      <p:sp>
        <p:nvSpPr>
          <p:cNvPr id="294" name="Google Shape;294;p34"/>
          <p:cNvSpPr txBox="1"/>
          <p:nvPr>
            <p:ph idx="4294967295" type="title"/>
          </p:nvPr>
        </p:nvSpPr>
        <p:spPr>
          <a:xfrm>
            <a:off x="486100" y="229327"/>
            <a:ext cx="8520600" cy="6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Helvetica Neue"/>
                <a:ea typeface="Helvetica Neue"/>
                <a:cs typeface="Helvetica Neue"/>
                <a:sym typeface="Helvetica Neue"/>
              </a:rPr>
              <a:t>Appendix</a:t>
            </a:r>
            <a:endParaRPr b="1" sz="2000">
              <a:latin typeface="Helvetica Neue"/>
              <a:ea typeface="Helvetica Neue"/>
              <a:cs typeface="Helvetica Neue"/>
              <a:sym typeface="Helvetica Neue"/>
            </a:endParaRPr>
          </a:p>
        </p:txBody>
      </p:sp>
      <p:sp>
        <p:nvSpPr>
          <p:cNvPr id="295" name="Google Shape;295;p34"/>
          <p:cNvSpPr txBox="1"/>
          <p:nvPr/>
        </p:nvSpPr>
        <p:spPr>
          <a:xfrm>
            <a:off x="423550" y="856025"/>
            <a:ext cx="8408700" cy="40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700">
                <a:solidFill>
                  <a:schemeClr val="dk1"/>
                </a:solidFill>
                <a:latin typeface="Helvetica Neue"/>
                <a:ea typeface="Helvetica Neue"/>
                <a:cs typeface="Helvetica Neue"/>
                <a:sym typeface="Helvetica Neue"/>
              </a:rPr>
              <a:t>Jasleen’s Individual Report:</a:t>
            </a:r>
            <a:endParaRPr b="1" sz="17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latin typeface="Helvetica Neue"/>
                <a:ea typeface="Helvetica Neue"/>
                <a:cs typeface="Helvetica Neue"/>
                <a:sym typeface="Helvetica Neue"/>
              </a:rPr>
              <a:t>A Preliminary Product Idea</a:t>
            </a:r>
            <a:endParaRPr i="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0070C0"/>
                </a:solidFill>
                <a:latin typeface="Helvetica Neue"/>
                <a:ea typeface="Helvetica Neue"/>
                <a:cs typeface="Helvetica Neue"/>
                <a:sym typeface="Helvetica Neue"/>
              </a:rPr>
              <a:t> </a:t>
            </a:r>
            <a:r>
              <a:rPr lang="en" sz="1200">
                <a:solidFill>
                  <a:schemeClr val="dk1"/>
                </a:solidFill>
                <a:latin typeface="Helvetica Neue"/>
                <a:ea typeface="Helvetica Neue"/>
                <a:cs typeface="Helvetica Neue"/>
                <a:sym typeface="Helvetica Neue"/>
              </a:rPr>
              <a:t>A product called ‘Sour Pod’ which is basically a ‘Ready-to-consume’ tasting mixer that will be an alternative to the current ‘whiskey and coke’ blend and other basic sodas. This product is different than current mixers in the market because, first: we’ll use a sustainable and environment friendly te</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chnology to package our product, to ensure ‘zero’ waste, second, we will provide a tasty and quality mixer that will allow you to experience excellent cocktails, from the comfort of your home.</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latin typeface="Helvetica Neue"/>
                <a:ea typeface="Helvetica Neue"/>
                <a:cs typeface="Helvetica Neue"/>
                <a:sym typeface="Helvetica Neue"/>
              </a:rPr>
              <a:t>External Facts (Consumers) </a:t>
            </a:r>
            <a:endParaRPr i="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u="sng">
                <a:solidFill>
                  <a:srgbClr val="0070C0"/>
                </a:solidFill>
                <a:latin typeface="Helvetica Neue"/>
                <a:ea typeface="Helvetica Neue"/>
                <a:cs typeface="Helvetica Neue"/>
                <a:sym typeface="Helvetica Neue"/>
              </a:rPr>
              <a:t>Fact 1</a:t>
            </a:r>
            <a:endParaRPr sz="1200">
              <a:solidFill>
                <a:srgbClr val="0070C0"/>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According to a data from Statistics Canada, Canadians spent $22.1 billion (2017). From which $5.1 billion was spent on spirits. This number has now increased to 6 billion, according to Statista, in 2020 year-end.</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More market research is needed, but for now let’s assume that British Columbia is responsible for 30% of this consumption. Therefore, $1.8 to $2 billion would be the estimated market size.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Source:</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u="sng">
                <a:solidFill>
                  <a:srgbClr val="0000FF"/>
                </a:solidFill>
                <a:latin typeface="Helvetica Neue"/>
                <a:ea typeface="Helvetica Neue"/>
                <a:cs typeface="Helvetica Neue"/>
                <a:sym typeface="Helvetica Neue"/>
                <a:hlinkClick r:id="rId3">
                  <a:extLst>
                    <a:ext uri="{A12FA001-AC4F-418D-AE19-62706E023703}">
                      <ahyp:hlinkClr val="tx"/>
                    </a:ext>
                  </a:extLst>
                </a:hlinkClick>
              </a:rPr>
              <a:t>https://www.statista.com/statistics/895635/frequency-of-alcohol-consumption-by-province-canada/</a:t>
            </a: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u="sng">
                <a:solidFill>
                  <a:srgbClr val="0000FF"/>
                </a:solidFill>
                <a:latin typeface="Helvetica Neue"/>
                <a:ea typeface="Helvetica Neue"/>
                <a:cs typeface="Helvetica Neue"/>
                <a:sym typeface="Helvetica Neue"/>
                <a:hlinkClick r:id="rId4">
                  <a:extLst>
                    <a:ext uri="{A12FA001-AC4F-418D-AE19-62706E023703}">
                      <ahyp:hlinkClr val="tx"/>
                    </a:ext>
                  </a:extLst>
                </a:hlinkClick>
              </a:rPr>
              <a:t>https://www.cbc.ca/news/business/statscan-alcohol-sales-1.4095446</a:t>
            </a:r>
            <a:endParaRPr sz="1200" u="sng">
              <a:solidFill>
                <a:srgbClr val="0000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 name="Shape 299"/>
        <p:cNvGrpSpPr/>
        <p:nvPr/>
      </p:nvGrpSpPr>
      <p:grpSpPr>
        <a:xfrm>
          <a:off x="0" y="0"/>
          <a:ext cx="0" cy="0"/>
          <a:chOff x="0" y="0"/>
          <a:chExt cx="0" cy="0"/>
        </a:xfrm>
      </p:grpSpPr>
      <p:sp>
        <p:nvSpPr>
          <p:cNvPr id="300" name="Google Shape;300;p35"/>
          <p:cNvSpPr txBox="1"/>
          <p:nvPr>
            <p:ph idx="4294967295" type="title"/>
          </p:nvPr>
        </p:nvSpPr>
        <p:spPr>
          <a:xfrm>
            <a:off x="460950" y="179502"/>
            <a:ext cx="8520600" cy="6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latin typeface="Helvetica Neue"/>
                <a:ea typeface="Helvetica Neue"/>
                <a:cs typeface="Helvetica Neue"/>
                <a:sym typeface="Helvetica Neue"/>
              </a:rPr>
              <a:t>Appendix</a:t>
            </a:r>
            <a:endParaRPr b="1" sz="2000">
              <a:latin typeface="Helvetica Neue"/>
              <a:ea typeface="Helvetica Neue"/>
              <a:cs typeface="Helvetica Neue"/>
              <a:sym typeface="Helvetica Neue"/>
            </a:endParaRPr>
          </a:p>
        </p:txBody>
      </p:sp>
      <p:sp>
        <p:nvSpPr>
          <p:cNvPr id="301" name="Google Shape;301;p35"/>
          <p:cNvSpPr txBox="1"/>
          <p:nvPr/>
        </p:nvSpPr>
        <p:spPr>
          <a:xfrm>
            <a:off x="460950" y="946800"/>
            <a:ext cx="8409000" cy="507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0070C0"/>
                </a:solidFill>
                <a:latin typeface="Helvetica Neue"/>
                <a:ea typeface="Helvetica Neue"/>
                <a:cs typeface="Helvetica Neue"/>
                <a:sym typeface="Helvetica Neue"/>
              </a:rPr>
              <a:t>Fact 2</a:t>
            </a:r>
            <a:endParaRPr sz="1200" u="sng">
              <a:solidFill>
                <a:srgbClr val="0070C0"/>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The consumption of alcohol has increased since COVID-19, in Canada. According to Canada.ca “</a:t>
            </a:r>
            <a:r>
              <a:rPr lang="en" sz="1200">
                <a:solidFill>
                  <a:schemeClr val="dk1"/>
                </a:solidFill>
                <a:highlight>
                  <a:srgbClr val="FFFFFF"/>
                </a:highlight>
                <a:latin typeface="Helvetica Neue"/>
                <a:ea typeface="Helvetica Neue"/>
                <a:cs typeface="Helvetica Neue"/>
                <a:sym typeface="Helvetica Neue"/>
              </a:rPr>
              <a:t>Recent surveillance surveys suggest that while between 14% and 18% of adult Canadians have increased the amount of alcohol they consume, a similar proportion (9%–12%) have decreased their consumption; for most Canadians (70%), their drinking has remained the same.</a:t>
            </a:r>
            <a:r>
              <a:rPr lang="en" sz="1200">
                <a:solidFill>
                  <a:schemeClr val="dk1"/>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This will be a positive change for SourPod’s market.</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Source:</a:t>
            </a:r>
            <a:r>
              <a:rPr lang="en" sz="1200">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 </a:t>
            </a:r>
            <a:r>
              <a:rPr lang="en" sz="1200" u="sng">
                <a:solidFill>
                  <a:srgbClr val="0000FF"/>
                </a:solidFill>
                <a:latin typeface="Helvetica Neue"/>
                <a:ea typeface="Helvetica Neue"/>
                <a:cs typeface="Helvetica Neue"/>
                <a:sym typeface="Helvetica Neue"/>
                <a:hlinkClick r:id="rId4">
                  <a:extLst>
                    <a:ext uri="{A12FA001-AC4F-418D-AE19-62706E023703}">
                      <ahyp:hlinkClr val="tx"/>
                    </a:ext>
                  </a:extLst>
                </a:hlinkClick>
              </a:rPr>
              <a:t>https://www.canada.ca/en/public-health/services/reports-publications/health-promotion-chronic-disease-prevention-canada-research-policy-practice/vol-41-no-9-2021/changes-alcohol-consumption-covid-19-pandemic-gender-differences-emotional-distress.html</a:t>
            </a:r>
            <a:endParaRPr sz="1200" u="sng">
              <a:solidFill>
                <a:srgbClr val="0000FF"/>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latin typeface="Helvetica Neue"/>
                <a:ea typeface="Helvetica Neue"/>
                <a:cs typeface="Helvetica Neue"/>
                <a:sym typeface="Helvetica Neue"/>
              </a:rPr>
              <a:t>External Facts (Competition)</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u="sng">
                <a:solidFill>
                  <a:srgbClr val="0070C0"/>
                </a:solidFill>
                <a:latin typeface="Helvetica Neue"/>
                <a:ea typeface="Helvetica Neue"/>
                <a:cs typeface="Helvetica Neue"/>
                <a:sym typeface="Helvetica Neue"/>
              </a:rPr>
              <a:t>Fact 1</a:t>
            </a:r>
            <a:endParaRPr sz="1200" u="sng">
              <a:solidFill>
                <a:srgbClr val="0070C0"/>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According to Vancouver Sun, “</a:t>
            </a:r>
            <a:r>
              <a:rPr lang="en" sz="1200">
                <a:solidFill>
                  <a:srgbClr val="191919"/>
                </a:solidFill>
                <a:latin typeface="Helvetica Neue"/>
                <a:ea typeface="Helvetica Neue"/>
                <a:cs typeface="Helvetica Neue"/>
                <a:sym typeface="Helvetica Neue"/>
              </a:rPr>
              <a:t>Canada’s interim competition commissioner is urging B.C. to change its liquor policy to allow more competition, spark innovation and lower prices.</a:t>
            </a:r>
            <a:r>
              <a:rPr lang="en" sz="1200">
                <a:solidFill>
                  <a:schemeClr val="dk1"/>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Therefore, more competition is likely to enter the market and the prices due to government pressure/policies the prices are likely to fall.</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Source:</a:t>
            </a:r>
            <a:r>
              <a:rPr lang="en" sz="1200">
                <a:solidFill>
                  <a:schemeClr val="dk1"/>
                </a:solidFill>
                <a:uFill>
                  <a:noFill/>
                </a:uFill>
                <a:latin typeface="Helvetica Neue"/>
                <a:ea typeface="Helvetica Neue"/>
                <a:cs typeface="Helvetica Neue"/>
                <a:sym typeface="Helvetica Neue"/>
                <a:hlinkClick r:id="rId5">
                  <a:extLst>
                    <a:ext uri="{A12FA001-AC4F-418D-AE19-62706E023703}">
                      <ahyp:hlinkClr val="tx"/>
                    </a:ext>
                  </a:extLst>
                </a:hlinkClick>
              </a:rPr>
              <a:t> </a:t>
            </a:r>
            <a:r>
              <a:rPr lang="en" sz="1200" u="sng">
                <a:solidFill>
                  <a:srgbClr val="0000FF"/>
                </a:solidFill>
                <a:latin typeface="Helvetica Neue"/>
                <a:ea typeface="Helvetica Neue"/>
                <a:cs typeface="Helvetica Neue"/>
                <a:sym typeface="Helvetica Neue"/>
                <a:hlinkClick r:id="rId6">
                  <a:extLst>
                    <a:ext uri="{A12FA001-AC4F-418D-AE19-62706E023703}">
                      <ahyp:hlinkClr val="tx"/>
                    </a:ext>
                  </a:extLst>
                </a:hlinkClick>
              </a:rPr>
              <a:t>https://vancouversun.com/business/local-business/b-c-urged-to-change-liquor-policy-to-allow-more-competition-lowering-prices</a:t>
            </a:r>
            <a:endParaRPr sz="1200" u="sng">
              <a:solidFill>
                <a:srgbClr val="0000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
        <p:nvSpPr>
          <p:cNvPr id="306" name="Google Shape;306;p36"/>
          <p:cNvSpPr txBox="1"/>
          <p:nvPr/>
        </p:nvSpPr>
        <p:spPr>
          <a:xfrm>
            <a:off x="398650" y="298975"/>
            <a:ext cx="237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Appendix</a:t>
            </a:r>
            <a:endParaRPr b="1" sz="2000"/>
          </a:p>
        </p:txBody>
      </p:sp>
      <p:sp>
        <p:nvSpPr>
          <p:cNvPr id="307" name="Google Shape;307;p36"/>
          <p:cNvSpPr txBox="1"/>
          <p:nvPr/>
        </p:nvSpPr>
        <p:spPr>
          <a:xfrm>
            <a:off x="492000" y="834675"/>
            <a:ext cx="8160000" cy="495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u="sng">
                <a:solidFill>
                  <a:srgbClr val="0070C0"/>
                </a:solidFill>
                <a:latin typeface="Times New Roman"/>
                <a:ea typeface="Times New Roman"/>
                <a:cs typeface="Times New Roman"/>
                <a:sym typeface="Times New Roman"/>
              </a:rPr>
              <a:t>Fact 2</a:t>
            </a:r>
            <a:endParaRPr sz="1200" u="sng">
              <a:solidFill>
                <a:srgbClr val="0070C0"/>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The modern-day Canadian consumer are becoming more conscious with their brand choices and demanding the companies to become environmentally sustainable.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Therefore, with the help of Ooho’s technology, we can cater to these needs and attract more customers.</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Source:</a:t>
            </a:r>
            <a:r>
              <a:rPr lang="en" sz="1200">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 </a:t>
            </a:r>
            <a:r>
              <a:rPr lang="en" sz="1200" u="sng">
                <a:solidFill>
                  <a:srgbClr val="0000FF"/>
                </a:solidFill>
                <a:latin typeface="Helvetica Neue"/>
                <a:ea typeface="Helvetica Neue"/>
                <a:cs typeface="Helvetica Neue"/>
                <a:sym typeface="Helvetica Neue"/>
                <a:hlinkClick r:id="rId4">
                  <a:extLst>
                    <a:ext uri="{A12FA001-AC4F-418D-AE19-62706E023703}">
                      <ahyp:hlinkClr val="tx"/>
                    </a:ext>
                  </a:extLst>
                </a:hlinkClick>
              </a:rPr>
              <a:t>https://dailyhive.com/vancouver/emerging-consumer-trends-made-in-canada</a:t>
            </a:r>
            <a:endParaRPr sz="1200" u="sng">
              <a:solidFill>
                <a:srgbClr val="0000FF"/>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latin typeface="Helvetica Neue"/>
                <a:ea typeface="Helvetica Neue"/>
                <a:cs typeface="Helvetica Neue"/>
                <a:sym typeface="Helvetica Neue"/>
              </a:rPr>
              <a:t>Internal Facts (Company)</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u="sng">
                <a:solidFill>
                  <a:srgbClr val="0070C0"/>
                </a:solidFill>
                <a:latin typeface="Helvetica Neue"/>
                <a:ea typeface="Helvetica Neue"/>
                <a:cs typeface="Helvetica Neue"/>
                <a:sym typeface="Helvetica Neue"/>
              </a:rPr>
              <a:t>Fact 1</a:t>
            </a:r>
            <a:r>
              <a:rPr lang="en" sz="1200">
                <a:solidFill>
                  <a:srgbClr val="0070C0"/>
                </a:solidFill>
                <a:latin typeface="Helvetica Neue"/>
                <a:ea typeface="Helvetica Neue"/>
                <a:cs typeface="Helvetica Neue"/>
                <a:sym typeface="Helvetica Neue"/>
              </a:rPr>
              <a:t>: </a:t>
            </a:r>
            <a:r>
              <a:rPr lang="en" sz="1200">
                <a:solidFill>
                  <a:srgbClr val="4F81BD"/>
                </a:solidFill>
                <a:latin typeface="Helvetica Neue"/>
                <a:ea typeface="Helvetica Neue"/>
                <a:cs typeface="Helvetica Neue"/>
                <a:sym typeface="Helvetica Neue"/>
              </a:rPr>
              <a:t>Cost of new product.</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While striving to draw customers away from the classic whiskey mixers such as coca cola, ginger ale, and lemonade, Sour Pods will have to maintain a Competitive Pricing strategy compared to these cheaper alternatives. That being said, pricing will be a mix of Cost-Plus pricing and Competition-Based pricing initially. Once promotions and sales initially endorse trials and create a strong base of frequent consumers, price can be adapted towards a more customer value-based pricing.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800"/>
              </a:spcBef>
              <a:spcAft>
                <a:spcPts val="0"/>
              </a:spcAft>
              <a:buClr>
                <a:schemeClr val="dk1"/>
              </a:buClr>
              <a:buSzPts val="1100"/>
              <a:buFont typeface="Arial"/>
              <a:buNone/>
            </a:pPr>
            <a:r>
              <a:rPr lang="en" sz="1200" u="sng">
                <a:solidFill>
                  <a:srgbClr val="0070C0"/>
                </a:solidFill>
                <a:latin typeface="Helvetica Neue"/>
                <a:ea typeface="Helvetica Neue"/>
                <a:cs typeface="Helvetica Neue"/>
                <a:sym typeface="Helvetica Neue"/>
              </a:rPr>
              <a:t>Fact 2</a:t>
            </a:r>
            <a:r>
              <a:rPr lang="en" sz="1200">
                <a:solidFill>
                  <a:srgbClr val="0070C0"/>
                </a:solidFill>
                <a:latin typeface="Helvetica Neue"/>
                <a:ea typeface="Helvetica Neue"/>
                <a:cs typeface="Helvetica Neue"/>
                <a:sym typeface="Helvetica Neue"/>
              </a:rPr>
              <a:t>:</a:t>
            </a: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0070C0"/>
                </a:solidFill>
                <a:latin typeface="Helvetica Neue"/>
                <a:ea typeface="Helvetica Neue"/>
                <a:cs typeface="Helvetica Neue"/>
                <a:sym typeface="Helvetica Neue"/>
              </a:rPr>
              <a:t>Team strengths</a:t>
            </a:r>
            <a:r>
              <a:rPr lang="en" sz="1200">
                <a:solidFill>
                  <a:schemeClr val="dk1"/>
                </a:solidFill>
                <a:latin typeface="Helvetica Neue"/>
                <a:ea typeface="Helvetica Neue"/>
                <a:cs typeface="Helvetica Neue"/>
                <a:sym typeface="Helvetica Neue"/>
              </a:rPr>
              <a:t>: First company with completely compostable packaging while being very cost efficient, the whiskey based RTD market is fairly untapped, cost per-unit will allow for profits to quickly be achieved with minimal sales required,</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200">
                <a:solidFill>
                  <a:srgbClr val="0070C0"/>
                </a:solidFill>
                <a:latin typeface="Helvetica Neue"/>
                <a:ea typeface="Helvetica Neue"/>
                <a:cs typeface="Helvetica Neue"/>
                <a:sym typeface="Helvetica Neue"/>
              </a:rPr>
              <a:t>weaknesses</a:t>
            </a:r>
            <a:r>
              <a:rPr lang="en" sz="1200">
                <a:solidFill>
                  <a:schemeClr val="dk1"/>
                </a:solidFill>
                <a:latin typeface="Helvetica Neue"/>
                <a:ea typeface="Helvetica Neue"/>
                <a:cs typeface="Helvetica Neue"/>
                <a:sym typeface="Helvetica Neue"/>
              </a:rPr>
              <a:t> – Start-up business, lots of investments, unsure revenue and many expenses.</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sp>
        <p:nvSpPr>
          <p:cNvPr id="312" name="Google Shape;312;p37"/>
          <p:cNvSpPr txBox="1"/>
          <p:nvPr/>
        </p:nvSpPr>
        <p:spPr>
          <a:xfrm>
            <a:off x="398650" y="298975"/>
            <a:ext cx="294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Helvetica Neue"/>
                <a:ea typeface="Helvetica Neue"/>
                <a:cs typeface="Helvetica Neue"/>
                <a:sym typeface="Helvetica Neue"/>
              </a:rPr>
              <a:t>Appendix</a:t>
            </a:r>
            <a:endParaRPr b="1" sz="1900">
              <a:latin typeface="Helvetica Neue"/>
              <a:ea typeface="Helvetica Neue"/>
              <a:cs typeface="Helvetica Neue"/>
              <a:sym typeface="Helvetica Neue"/>
            </a:endParaRPr>
          </a:p>
        </p:txBody>
      </p:sp>
      <p:sp>
        <p:nvSpPr>
          <p:cNvPr id="313" name="Google Shape;313;p37"/>
          <p:cNvSpPr txBox="1"/>
          <p:nvPr/>
        </p:nvSpPr>
        <p:spPr>
          <a:xfrm>
            <a:off x="398650" y="775975"/>
            <a:ext cx="539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Liz’s Individual part: </a:t>
            </a:r>
            <a:endParaRPr b="1">
              <a:latin typeface="Helvetica Neue"/>
              <a:ea typeface="Helvetica Neue"/>
              <a:cs typeface="Helvetica Neue"/>
              <a:sym typeface="Helvetica Neue"/>
            </a:endParaRPr>
          </a:p>
        </p:txBody>
      </p:sp>
      <p:sp>
        <p:nvSpPr>
          <p:cNvPr id="314" name="Google Shape;314;p37"/>
          <p:cNvSpPr txBox="1"/>
          <p:nvPr/>
        </p:nvSpPr>
        <p:spPr>
          <a:xfrm>
            <a:off x="498300" y="1432650"/>
            <a:ext cx="703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315" name="Google Shape;315;p37"/>
          <p:cNvSpPr txBox="1"/>
          <p:nvPr/>
        </p:nvSpPr>
        <p:spPr>
          <a:xfrm>
            <a:off x="398639" y="915325"/>
            <a:ext cx="7359600" cy="343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latin typeface="Helvetica Neue"/>
                <a:ea typeface="Helvetica Neue"/>
                <a:cs typeface="Helvetica Neue"/>
                <a:sym typeface="Helvetica Neue"/>
              </a:rPr>
              <a:t>A Preliminary Product Idea:</a:t>
            </a:r>
            <a:endParaRPr b="1" sz="13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latin typeface="Helvetica Neue"/>
                <a:ea typeface="Helvetica Neue"/>
                <a:cs typeface="Helvetica Neue"/>
                <a:sym typeface="Helvetica Neue"/>
              </a:rPr>
              <a:t>Omni-directional VR gaming console for exercise use. This product currently exists for VR gaming purposes and e-sports purposes, however, the current company offering this product (Omni by Virtuix) is missing some factors that would make it compatible for fitness purposes.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latin typeface="Helvetica Neue"/>
                <a:ea typeface="Helvetica Neue"/>
                <a:cs typeface="Helvetica Neue"/>
                <a:sym typeface="Helvetica Neue"/>
              </a:rPr>
              <a:t>Our differentiating factor would be the marketing and product mix.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300">
                <a:latin typeface="Helvetica Neue"/>
                <a:ea typeface="Helvetica Neue"/>
                <a:cs typeface="Helvetica Neue"/>
                <a:sym typeface="Helvetica Neue"/>
              </a:rPr>
              <a:t>External Facts (Consumers):</a:t>
            </a:r>
            <a:endParaRPr b="1" sz="13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100">
                <a:latin typeface="Helvetica Neue"/>
                <a:ea typeface="Helvetica Neue"/>
                <a:cs typeface="Helvetica Neue"/>
                <a:sym typeface="Helvetica Neue"/>
              </a:rPr>
              <a:t>Fact 1:</a:t>
            </a:r>
            <a:r>
              <a:rPr lang="en" sz="1100">
                <a:latin typeface="Helvetica Neue"/>
                <a:ea typeface="Helvetica Neue"/>
                <a:cs typeface="Helvetica Neue"/>
                <a:sym typeface="Helvetica Neue"/>
              </a:rPr>
              <a:t> </a:t>
            </a:r>
            <a:r>
              <a:rPr b="1" lang="en" sz="1100">
                <a:latin typeface="Helvetica Neue"/>
                <a:ea typeface="Helvetica Neue"/>
                <a:cs typeface="Helvetica Neue"/>
                <a:sym typeface="Helvetica Neue"/>
              </a:rPr>
              <a:t>The ideal customer segment for this product is male consumers aged 20-34. </a:t>
            </a:r>
            <a:endParaRPr b="1"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 sz="1100">
                <a:latin typeface="Helvetica Neue"/>
                <a:ea typeface="Helvetica Neue"/>
                <a:cs typeface="Helvetica Neue"/>
                <a:sym typeface="Helvetica Neue"/>
              </a:rPr>
              <a:t>Assumption: 2019 data is still accurate</a:t>
            </a:r>
            <a:endParaRPr i="1"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 sz="1100">
                <a:latin typeface="Helvetica Neue"/>
                <a:ea typeface="Helvetica Neue"/>
                <a:cs typeface="Helvetica Neue"/>
                <a:sym typeface="Helvetica Neue"/>
              </a:rPr>
              <a:t>Assumption: The US market is the same as the Canadian market</a:t>
            </a:r>
            <a:endParaRPr i="1"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i="1" sz="11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38"/>
          <p:cNvSpPr txBox="1"/>
          <p:nvPr/>
        </p:nvSpPr>
        <p:spPr>
          <a:xfrm>
            <a:off x="199325" y="14950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Appendix</a:t>
            </a:r>
            <a:endParaRPr b="1" sz="1900">
              <a:solidFill>
                <a:schemeClr val="dk1"/>
              </a:solidFill>
            </a:endParaRPr>
          </a:p>
        </p:txBody>
      </p:sp>
      <p:sp>
        <p:nvSpPr>
          <p:cNvPr id="321" name="Google Shape;321;p38"/>
          <p:cNvSpPr txBox="1"/>
          <p:nvPr/>
        </p:nvSpPr>
        <p:spPr>
          <a:xfrm>
            <a:off x="411100" y="921875"/>
            <a:ext cx="848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2" name="Google Shape;322;p38"/>
          <p:cNvPicPr preferRelativeResize="0"/>
          <p:nvPr/>
        </p:nvPicPr>
        <p:blipFill>
          <a:blip r:embed="rId3">
            <a:alphaModFix/>
          </a:blip>
          <a:stretch>
            <a:fillRect/>
          </a:stretch>
        </p:blipFill>
        <p:spPr>
          <a:xfrm>
            <a:off x="5830200" y="180425"/>
            <a:ext cx="2790525" cy="1883099"/>
          </a:xfrm>
          <a:prstGeom prst="rect">
            <a:avLst/>
          </a:prstGeom>
          <a:noFill/>
          <a:ln>
            <a:noFill/>
          </a:ln>
        </p:spPr>
      </p:pic>
      <p:pic>
        <p:nvPicPr>
          <p:cNvPr id="323" name="Google Shape;323;p38"/>
          <p:cNvPicPr preferRelativeResize="0"/>
          <p:nvPr/>
        </p:nvPicPr>
        <p:blipFill>
          <a:blip r:embed="rId4">
            <a:alphaModFix/>
          </a:blip>
          <a:stretch>
            <a:fillRect/>
          </a:stretch>
        </p:blipFill>
        <p:spPr>
          <a:xfrm>
            <a:off x="6029474" y="3184449"/>
            <a:ext cx="2591250" cy="1737025"/>
          </a:xfrm>
          <a:prstGeom prst="rect">
            <a:avLst/>
          </a:prstGeom>
          <a:noFill/>
          <a:ln>
            <a:noFill/>
          </a:ln>
        </p:spPr>
      </p:pic>
      <p:sp>
        <p:nvSpPr>
          <p:cNvPr id="324" name="Google Shape;324;p38"/>
          <p:cNvSpPr txBox="1"/>
          <p:nvPr/>
        </p:nvSpPr>
        <p:spPr>
          <a:xfrm>
            <a:off x="332875" y="896100"/>
            <a:ext cx="6643500" cy="3351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SzPts val="1100"/>
              <a:buChar char="-"/>
            </a:pPr>
            <a:r>
              <a:t/>
            </a:r>
            <a:endParaRPr sz="1100">
              <a:solidFill>
                <a:schemeClr val="dk1"/>
              </a:solidFill>
            </a:endParaRPr>
          </a:p>
          <a:p>
            <a:pPr indent="-298450" lvl="0" marL="457200" rtl="0" algn="l">
              <a:lnSpc>
                <a:spcPct val="115000"/>
              </a:lnSpc>
              <a:spcBef>
                <a:spcPts val="0"/>
              </a:spcBef>
              <a:spcAft>
                <a:spcPts val="0"/>
              </a:spcAft>
              <a:buSzPts val="1100"/>
              <a:buFont typeface="Helvetica Neue"/>
              <a:buChar char="-"/>
            </a:pPr>
            <a:r>
              <a:rPr lang="en" sz="1100">
                <a:latin typeface="Helvetica Neue"/>
                <a:ea typeface="Helvetica Neue"/>
                <a:cs typeface="Helvetica Neue"/>
                <a:sym typeface="Helvetica Neue"/>
              </a:rPr>
              <a:t>The consumer segment owns 53% of the VR market today</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5">
                  <a:extLst>
                    <a:ext uri="{A12FA001-AC4F-418D-AE19-62706E023703}">
                      <ahyp:hlinkClr val="tx"/>
                    </a:ext>
                  </a:extLst>
                </a:hlinkClick>
              </a:rPr>
              <a:t>https://www.statista.com/statistics/737587/ar-vr-spending-share-worldwide-by-segment/</a:t>
            </a:r>
            <a:r>
              <a:rPr lang="en"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298450" lvl="0" marL="457200" rtl="0" algn="l">
              <a:lnSpc>
                <a:spcPct val="115000"/>
              </a:lnSpc>
              <a:spcBef>
                <a:spcPts val="0"/>
              </a:spcBef>
              <a:spcAft>
                <a:spcPts val="0"/>
              </a:spcAft>
              <a:buSzPts val="1100"/>
              <a:buFont typeface="Helvetica Neue"/>
              <a:buChar char="-"/>
            </a:pPr>
            <a:r>
              <a:rPr lang="en" sz="1100">
                <a:latin typeface="Helvetica Neue"/>
                <a:ea typeface="Helvetica Neue"/>
                <a:cs typeface="Helvetica Neue"/>
                <a:sym typeface="Helvetica Neue"/>
              </a:rPr>
              <a:t>Approximately 100% of consumers that either intend to purchase VR/AR or own VR/AR systems in the US are between the ages of 18-34 year old.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298450" lvl="0" marL="457200" rtl="0" algn="l">
              <a:lnSpc>
                <a:spcPct val="115000"/>
              </a:lnSpc>
              <a:spcBef>
                <a:spcPts val="0"/>
              </a:spcBef>
              <a:spcAft>
                <a:spcPts val="0"/>
              </a:spcAft>
              <a:buSzPts val="1100"/>
              <a:buFont typeface="Helvetica Neue"/>
              <a:buChar char="-"/>
            </a:pPr>
            <a:r>
              <a:rPr lang="en" sz="1100">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6">
                  <a:extLst>
                    <a:ext uri="{A12FA001-AC4F-418D-AE19-62706E023703}">
                      <ahyp:hlinkClr val="tx"/>
                    </a:ext>
                  </a:extLst>
                </a:hlinkClick>
              </a:rPr>
              <a:t>https://www.statista.com/statistics/740760/vr-ar-ownership-usa-age/</a:t>
            </a:r>
            <a:r>
              <a:rPr lang="en"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The vast majority of those who either intend to purchase VR/AR systems or own VR/AR systems in the US are male.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p:txBody>
      </p:sp>
      <p:pic>
        <p:nvPicPr>
          <p:cNvPr id="325" name="Google Shape;325;p38"/>
          <p:cNvPicPr preferRelativeResize="0"/>
          <p:nvPr/>
        </p:nvPicPr>
        <p:blipFill>
          <a:blip r:embed="rId7">
            <a:alphaModFix/>
          </a:blip>
          <a:stretch>
            <a:fillRect/>
          </a:stretch>
        </p:blipFill>
        <p:spPr>
          <a:xfrm>
            <a:off x="2744925" y="3515550"/>
            <a:ext cx="2093450" cy="1405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sp>
        <p:nvSpPr>
          <p:cNvPr id="330" name="Google Shape;330;p39"/>
          <p:cNvSpPr txBox="1"/>
          <p:nvPr/>
        </p:nvSpPr>
        <p:spPr>
          <a:xfrm>
            <a:off x="137025" y="17440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Helvetica Neue"/>
                <a:ea typeface="Helvetica Neue"/>
                <a:cs typeface="Helvetica Neue"/>
                <a:sym typeface="Helvetica Neue"/>
              </a:rPr>
              <a:t>Appendix</a:t>
            </a:r>
            <a:endParaRPr>
              <a:latin typeface="Helvetica Neue"/>
              <a:ea typeface="Helvetica Neue"/>
              <a:cs typeface="Helvetica Neue"/>
              <a:sym typeface="Helvetica Neue"/>
            </a:endParaRPr>
          </a:p>
        </p:txBody>
      </p:sp>
      <p:sp>
        <p:nvSpPr>
          <p:cNvPr id="331" name="Google Shape;331;p39"/>
          <p:cNvSpPr txBox="1"/>
          <p:nvPr/>
        </p:nvSpPr>
        <p:spPr>
          <a:xfrm>
            <a:off x="1432650" y="2030625"/>
            <a:ext cx="71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332" name="Google Shape;332;p39"/>
          <p:cNvPicPr preferRelativeResize="0"/>
          <p:nvPr/>
        </p:nvPicPr>
        <p:blipFill>
          <a:blip r:embed="rId3">
            <a:alphaModFix/>
          </a:blip>
          <a:stretch>
            <a:fillRect/>
          </a:stretch>
        </p:blipFill>
        <p:spPr>
          <a:xfrm>
            <a:off x="293125" y="3114463"/>
            <a:ext cx="2541825" cy="1720375"/>
          </a:xfrm>
          <a:prstGeom prst="rect">
            <a:avLst/>
          </a:prstGeom>
          <a:noFill/>
          <a:ln>
            <a:noFill/>
          </a:ln>
        </p:spPr>
      </p:pic>
      <p:pic>
        <p:nvPicPr>
          <p:cNvPr id="333" name="Google Shape;333;p39"/>
          <p:cNvPicPr preferRelativeResize="0"/>
          <p:nvPr/>
        </p:nvPicPr>
        <p:blipFill>
          <a:blip r:embed="rId4">
            <a:alphaModFix/>
          </a:blip>
          <a:stretch>
            <a:fillRect/>
          </a:stretch>
        </p:blipFill>
        <p:spPr>
          <a:xfrm>
            <a:off x="3219463" y="3248100"/>
            <a:ext cx="2067375" cy="1453100"/>
          </a:xfrm>
          <a:prstGeom prst="rect">
            <a:avLst/>
          </a:prstGeom>
          <a:noFill/>
          <a:ln>
            <a:noFill/>
          </a:ln>
        </p:spPr>
      </p:pic>
      <p:sp>
        <p:nvSpPr>
          <p:cNvPr id="334" name="Google Shape;334;p39"/>
          <p:cNvSpPr txBox="1"/>
          <p:nvPr/>
        </p:nvSpPr>
        <p:spPr>
          <a:xfrm>
            <a:off x="609600" y="609600"/>
            <a:ext cx="7388400" cy="3000000"/>
          </a:xfrm>
          <a:prstGeom prst="rect">
            <a:avLst/>
          </a:prstGeom>
          <a:noFill/>
          <a:ln>
            <a:noFill/>
          </a:ln>
        </p:spPr>
        <p:txBody>
          <a:bodyPr anchorCtr="0" anchor="ctr" bIns="91425" lIns="91425" spcFirstLastPara="1" rIns="91425" wrap="square" tIns="91425">
            <a:noAutofit/>
          </a:bodyPr>
          <a:lstStyle/>
          <a:p>
            <a:pPr indent="457200" lvl="0" marL="0" rtl="0" algn="l">
              <a:lnSpc>
                <a:spcPct val="100000"/>
              </a:lnSpc>
              <a:spcBef>
                <a:spcPts val="0"/>
              </a:spcBef>
              <a:spcAft>
                <a:spcPts val="0"/>
              </a:spcAft>
              <a:buNone/>
            </a:pPr>
            <a:r>
              <a:rPr lang="en" sz="1100">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5">
                  <a:extLst>
                    <a:ext uri="{A12FA001-AC4F-418D-AE19-62706E023703}">
                      <ahyp:hlinkClr val="tx"/>
                    </a:ext>
                  </a:extLst>
                </a:hlinkClick>
              </a:rPr>
              <a:t>https://www.statista.com/statistics/740747/vr-ar-ownership-usa-gender/</a:t>
            </a:r>
            <a:r>
              <a:rPr lang="en"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1100">
              <a:latin typeface="Helvetica Neue"/>
              <a:ea typeface="Helvetica Neue"/>
              <a:cs typeface="Helvetica Neue"/>
              <a:sym typeface="Helvetica Neue"/>
            </a:endParaRPr>
          </a:p>
          <a:p>
            <a:pPr indent="-298450" lvl="0" marL="457200" rtl="0" algn="l">
              <a:lnSpc>
                <a:spcPct val="100000"/>
              </a:lnSpc>
              <a:spcBef>
                <a:spcPts val="0"/>
              </a:spcBef>
              <a:spcAft>
                <a:spcPts val="0"/>
              </a:spcAft>
              <a:buSzPts val="1100"/>
              <a:buFont typeface="Helvetica Neue"/>
              <a:buChar char="-"/>
            </a:pPr>
            <a:r>
              <a:rPr lang="en" sz="1100">
                <a:latin typeface="Helvetica Neue"/>
                <a:ea typeface="Helvetica Neue"/>
                <a:cs typeface="Helvetica Neue"/>
                <a:sym typeface="Helvetica Neue"/>
              </a:rPr>
              <a:t>80% of those who use fitness tech devices are between the ages of 20-39 years old</a:t>
            </a:r>
            <a:endParaRPr sz="11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100">
              <a:latin typeface="Helvetica Neue"/>
              <a:ea typeface="Helvetica Neue"/>
              <a:cs typeface="Helvetica Neue"/>
              <a:sym typeface="Helvetica Neue"/>
            </a:endParaRPr>
          </a:p>
          <a:p>
            <a:pPr indent="0" lvl="0" marL="457200" rtl="0" algn="l">
              <a:lnSpc>
                <a:spcPct val="100000"/>
              </a:lnSpc>
              <a:spcBef>
                <a:spcPts val="0"/>
              </a:spcBef>
              <a:spcAft>
                <a:spcPts val="0"/>
              </a:spcAft>
              <a:buNone/>
            </a:pPr>
            <a:r>
              <a:rPr lang="en" sz="1100">
                <a:latin typeface="Helvetica Neue"/>
                <a:ea typeface="Helvetica Neue"/>
                <a:cs typeface="Helvetica Neue"/>
                <a:sym typeface="Helvetica Neue"/>
              </a:rPr>
              <a:t>Source:</a:t>
            </a:r>
            <a:r>
              <a:rPr lang="en" sz="1100" u="sng">
                <a:solidFill>
                  <a:srgbClr val="1155CC"/>
                </a:solidFill>
                <a:latin typeface="Helvetica Neue"/>
                <a:ea typeface="Helvetica Neue"/>
                <a:cs typeface="Helvetica Neue"/>
                <a:sym typeface="Helvetica Neue"/>
                <a:hlinkClick r:id="rId6">
                  <a:extLst>
                    <a:ext uri="{A12FA001-AC4F-418D-AE19-62706E023703}">
                      <ahyp:hlinkClr val="tx"/>
                    </a:ext>
                  </a:extLst>
                </a:hlinkClick>
              </a:rPr>
              <a:t>https://www.statista.com/statistics/742448/global-fitness-tracking-and-technology-by-age/</a:t>
            </a:r>
            <a:r>
              <a:rPr lang="en"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1100">
              <a:latin typeface="Helvetica Neue"/>
              <a:ea typeface="Helvetica Neue"/>
              <a:cs typeface="Helvetica Neue"/>
              <a:sym typeface="Helvetica Neue"/>
            </a:endParaRPr>
          </a:p>
          <a:p>
            <a:pPr indent="-298450" lvl="0" marL="457200" rtl="0" algn="l">
              <a:lnSpc>
                <a:spcPct val="100000"/>
              </a:lnSpc>
              <a:spcBef>
                <a:spcPts val="0"/>
              </a:spcBef>
              <a:spcAft>
                <a:spcPts val="0"/>
              </a:spcAft>
              <a:buSzPts val="1100"/>
              <a:buFont typeface="Helvetica Neue"/>
              <a:buChar char="-"/>
            </a:pPr>
            <a:r>
              <a:rPr lang="en" sz="1100">
                <a:latin typeface="Helvetica Neue"/>
                <a:ea typeface="Helvetica Neue"/>
                <a:cs typeface="Helvetica Neue"/>
                <a:sym typeface="Helvetica Neue"/>
              </a:rPr>
              <a:t>More men than women engage in physical activity per day in the US market. </a:t>
            </a:r>
            <a:endParaRPr sz="11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7">
                  <a:extLst>
                    <a:ext uri="{A12FA001-AC4F-418D-AE19-62706E023703}">
                      <ahyp:hlinkClr val="tx"/>
                    </a:ext>
                  </a:extLst>
                </a:hlinkClick>
              </a:rPr>
              <a:t>https://www.statista.com/statistics/189562/daily-engagement-of-the-us-poppulation-in-sports-and-exercise/</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1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b="1" sz="1100">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40"/>
          <p:cNvSpPr txBox="1"/>
          <p:nvPr/>
        </p:nvSpPr>
        <p:spPr>
          <a:xfrm>
            <a:off x="112125" y="909400"/>
            <a:ext cx="8820000" cy="385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Helvetica Neue"/>
                <a:ea typeface="Helvetica Neue"/>
                <a:cs typeface="Helvetica Neue"/>
                <a:sym typeface="Helvetica Neue"/>
              </a:rPr>
              <a:t>Fact 2: Consumers in the gaming sector are in need of a tool to fight the negative effects of gaming</a:t>
            </a:r>
            <a:endParaRPr b="1"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An excessive amount of gaming causes negative physical and mental impacts: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“Various studies show that playing too many computer games causes physical damage and increases anxiety and depression in players. Many studies show that most adolescents who are addicted to computer games have high heart beat and blood pressure due to too much excitement and stress.”</a:t>
            </a:r>
            <a:endParaRPr sz="1100">
              <a:solidFill>
                <a:schemeClr val="dk1"/>
              </a:solidFill>
              <a:latin typeface="Helvetica Neue"/>
              <a:ea typeface="Helvetica Neue"/>
              <a:cs typeface="Helvetica Neue"/>
              <a:sym typeface="Helvetica Neue"/>
            </a:endParaRPr>
          </a:p>
          <a:p>
            <a:pPr indent="45720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3">
                  <a:extLst>
                    <a:ext uri="{A12FA001-AC4F-418D-AE19-62706E023703}">
                      <ahyp:hlinkClr val="tx"/>
                    </a:ext>
                  </a:extLst>
                </a:hlinkClick>
              </a:rPr>
              <a:t>https://www.ncbi.nlm.nih.gov/pmc/articles/PMC3905489/</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An excessive amount of sedentary gaming is a problem- the WHO recognizes gaming disorder as a disease: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“Gaming disorder is defined as “a pattern of gaming behavior (“digital-gaming” or “video gaming”) characterized by impaired control over gaming, increasing priority given to gaming over other activities to the extent that gaming takes precedence over other interests and daily activities, and continuation or escalation of gaming despite the occurrence of negative consequences.”</a:t>
            </a:r>
            <a:endParaRPr sz="1100">
              <a:solidFill>
                <a:schemeClr val="dk1"/>
              </a:solidFill>
              <a:latin typeface="Helvetica Neue"/>
              <a:ea typeface="Helvetica Neue"/>
              <a:cs typeface="Helvetica Neue"/>
              <a:sym typeface="Helvetica Neue"/>
            </a:endParaRPr>
          </a:p>
          <a:p>
            <a:pPr indent="45720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4">
                  <a:extLst>
                    <a:ext uri="{A12FA001-AC4F-418D-AE19-62706E023703}">
                      <ahyp:hlinkClr val="tx"/>
                    </a:ext>
                  </a:extLst>
                </a:hlinkClick>
              </a:rPr>
              <a:t>https://www.who.int/news-room/q-a-detail/addictive-behaviours-gaming-disorder</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45720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Fitness is proven to combat high blood pressure, depression, and anxiety (all of which are impacts of excessive gaming):</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“Exercising starts a biological cascade of events that results in many health benefits, such as protecting against heart disease and diabetes, improving sleep, and lowering blood pressure.”</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“Exercise is an all-natural treatment to fight depression”</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5">
                  <a:extLst>
                    <a:ext uri="{A12FA001-AC4F-418D-AE19-62706E023703}">
                      <ahyp:hlinkClr val="tx"/>
                    </a:ext>
                  </a:extLst>
                </a:hlinkClick>
              </a:rPr>
              <a:t>https://www.health.harvard.edu/mind-and-mood/exercise-is-an-all-natural-treatment-to-fight-depression</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p:txBody>
      </p:sp>
      <p:sp>
        <p:nvSpPr>
          <p:cNvPr id="340" name="Google Shape;340;p40"/>
          <p:cNvSpPr txBox="1"/>
          <p:nvPr/>
        </p:nvSpPr>
        <p:spPr>
          <a:xfrm>
            <a:off x="249175" y="17440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Appendix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sp>
        <p:nvSpPr>
          <p:cNvPr id="345" name="Google Shape;345;p41"/>
          <p:cNvSpPr txBox="1"/>
          <p:nvPr/>
        </p:nvSpPr>
        <p:spPr>
          <a:xfrm>
            <a:off x="255450" y="697650"/>
            <a:ext cx="8633100" cy="4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dk1"/>
                </a:solidFill>
                <a:latin typeface="Helvetica Neue"/>
                <a:ea typeface="Helvetica Neue"/>
                <a:cs typeface="Helvetica Neue"/>
                <a:sym typeface="Helvetica Neue"/>
              </a:rPr>
              <a:t>Fact 3: The market size estimate based on the total number of potential customers</a:t>
            </a:r>
            <a:endParaRPr b="1"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100">
                <a:solidFill>
                  <a:schemeClr val="dk1"/>
                </a:solidFill>
                <a:latin typeface="Helvetica Neue"/>
                <a:ea typeface="Helvetica Neue"/>
                <a:cs typeface="Helvetica Neue"/>
                <a:sym typeface="Helvetica Neue"/>
              </a:rPr>
              <a:t>and spending per customer is $425,818,800</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 sz="1100">
                <a:solidFill>
                  <a:schemeClr val="dk1"/>
                </a:solidFill>
                <a:latin typeface="Helvetica Neue"/>
                <a:ea typeface="Helvetica Neue"/>
                <a:cs typeface="Helvetica Neue"/>
                <a:sym typeface="Helvetica Neue"/>
              </a:rPr>
              <a:t>Methodology for potential customers: </a:t>
            </a:r>
            <a:endParaRPr i="1"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In order to find the total number of potential customers, I first found the total number of people who owned Wii Fit in 2013 (a fitness technology game), and the total number of people who own VR gaming technology in Canada. Considering Wii Fit is an old technology, I divided the number of people by the total population of Canada at the time, and then used that percentage to calculate a new number for the year 2021. Afterwards, I selected the smaller number of the two to find the total number of potential customers.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 sz="1100">
                <a:solidFill>
                  <a:schemeClr val="dk1"/>
                </a:solidFill>
                <a:latin typeface="Helvetica Neue"/>
                <a:ea typeface="Helvetica Neue"/>
                <a:cs typeface="Helvetica Neue"/>
                <a:sym typeface="Helvetica Neue"/>
              </a:rPr>
              <a:t>Key assumption: </a:t>
            </a:r>
            <a:r>
              <a:rPr lang="en" sz="1100">
                <a:solidFill>
                  <a:schemeClr val="dk1"/>
                </a:solidFill>
                <a:latin typeface="Helvetica Neue"/>
                <a:ea typeface="Helvetica Neue"/>
                <a:cs typeface="Helvetica Neue"/>
                <a:sym typeface="Helvetica Neue"/>
              </a:rPr>
              <a:t>The percentage of the population interest in VR fitness technology is similar to that of the Wii Fit.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 sz="1100">
                <a:solidFill>
                  <a:schemeClr val="dk1"/>
                </a:solidFill>
                <a:latin typeface="Helvetica Neue"/>
                <a:ea typeface="Helvetica Neue"/>
                <a:cs typeface="Helvetica Neue"/>
                <a:sym typeface="Helvetica Neue"/>
              </a:rPr>
              <a:t>Key assumption: </a:t>
            </a:r>
            <a:r>
              <a:rPr lang="en" sz="1100">
                <a:solidFill>
                  <a:schemeClr val="dk1"/>
                </a:solidFill>
                <a:latin typeface="Helvetica Neue"/>
                <a:ea typeface="Helvetica Neue"/>
                <a:cs typeface="Helvetica Neue"/>
                <a:sym typeface="Helvetica Neue"/>
              </a:rPr>
              <a:t>Those interested in VR technology would be interested in VR fitness technology.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 sz="1100">
                <a:solidFill>
                  <a:schemeClr val="dk1"/>
                </a:solidFill>
                <a:latin typeface="Helvetica Neue"/>
                <a:ea typeface="Helvetica Neue"/>
                <a:cs typeface="Helvetica Neue"/>
                <a:sym typeface="Helvetica Neue"/>
              </a:rPr>
              <a:t>Key assumption: </a:t>
            </a:r>
            <a:r>
              <a:rPr lang="en" sz="1100">
                <a:solidFill>
                  <a:schemeClr val="dk1"/>
                </a:solidFill>
                <a:latin typeface="Helvetica Neue"/>
                <a:ea typeface="Helvetica Neue"/>
                <a:cs typeface="Helvetica Neue"/>
                <a:sym typeface="Helvetica Neue"/>
              </a:rPr>
              <a:t>Those that have it only buy one Wii Fit per person</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Key assumption: An even amount of Wii fit systems were purchased annually.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 sz="1100">
                <a:solidFill>
                  <a:schemeClr val="dk1"/>
                </a:solidFill>
                <a:latin typeface="Helvetica Neue"/>
                <a:ea typeface="Helvetica Neue"/>
                <a:cs typeface="Helvetica Neue"/>
                <a:sym typeface="Helvetica Neue"/>
              </a:rPr>
              <a:t>Methodology for potential spending per customer: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To find the total estimated potential spending per customer, I took the total amount that Canadians spent on VR technology and divided it by the # of customers. For Wii Fit, I used the cost of the system and accounted for inflation.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Afterwards, these numbers were multiplied together to get the market size estimate.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 sz="1100">
                <a:solidFill>
                  <a:schemeClr val="dk1"/>
                </a:solidFill>
                <a:latin typeface="Helvetica Neue"/>
                <a:ea typeface="Helvetica Neue"/>
                <a:cs typeface="Helvetica Neue"/>
                <a:sym typeface="Helvetica Neue"/>
              </a:rPr>
              <a:t>Supporting research:</a:t>
            </a:r>
            <a:endParaRPr i="1"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“Today's prices are 1.12 times higher than average prices since 2013, according to Statistics Canada consumer price index.”</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3">
                  <a:extLst>
                    <a:ext uri="{A12FA001-AC4F-418D-AE19-62706E023703}">
                      <ahyp:hlinkClr val="tx"/>
                    </a:ext>
                  </a:extLst>
                </a:hlinkClick>
              </a:rPr>
              <a:t>https://www150.statcan.gc.ca/t1/tbl1/en/tv.action?pid=1810000411</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p:txBody>
      </p:sp>
      <p:sp>
        <p:nvSpPr>
          <p:cNvPr id="346" name="Google Shape;346;p41"/>
          <p:cNvSpPr txBox="1"/>
          <p:nvPr/>
        </p:nvSpPr>
        <p:spPr>
          <a:xfrm>
            <a:off x="336375" y="14950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Helvetica Neue"/>
                <a:ea typeface="Helvetica Neue"/>
                <a:cs typeface="Helvetica Neue"/>
                <a:sym typeface="Helvetica Neue"/>
              </a:rPr>
              <a:t>Appendix</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 name="Shape 350"/>
        <p:cNvGrpSpPr/>
        <p:nvPr/>
      </p:nvGrpSpPr>
      <p:grpSpPr>
        <a:xfrm>
          <a:off x="0" y="0"/>
          <a:ext cx="0" cy="0"/>
          <a:chOff x="0" y="0"/>
          <a:chExt cx="0" cy="0"/>
        </a:xfrm>
      </p:grpSpPr>
      <p:sp>
        <p:nvSpPr>
          <p:cNvPr id="351" name="Google Shape;351;p42"/>
          <p:cNvSpPr txBox="1"/>
          <p:nvPr/>
        </p:nvSpPr>
        <p:spPr>
          <a:xfrm>
            <a:off x="224225" y="13705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Helvetica Neue"/>
                <a:ea typeface="Helvetica Neue"/>
                <a:cs typeface="Helvetica Neue"/>
                <a:sym typeface="Helvetica Neue"/>
              </a:rPr>
              <a:t>Appendix</a:t>
            </a:r>
            <a:endParaRPr>
              <a:solidFill>
                <a:schemeClr val="dk1"/>
              </a:solidFill>
              <a:latin typeface="Helvetica Neue"/>
              <a:ea typeface="Helvetica Neue"/>
              <a:cs typeface="Helvetica Neue"/>
              <a:sym typeface="Helvetica Neue"/>
            </a:endParaRPr>
          </a:p>
        </p:txBody>
      </p:sp>
      <p:sp>
        <p:nvSpPr>
          <p:cNvPr id="352" name="Google Shape;352;p42"/>
          <p:cNvSpPr txBox="1"/>
          <p:nvPr/>
        </p:nvSpPr>
        <p:spPr>
          <a:xfrm>
            <a:off x="164850" y="614050"/>
            <a:ext cx="8705100" cy="463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Wii Fit lifelong Canadian sales are 813,000 units / 7 years = approximately 116,143 units in the year 2013 = 116,143 people owning Wii Fit systems in 2013</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u="sng">
                <a:solidFill>
                  <a:srgbClr val="1155CC"/>
                </a:solidFill>
                <a:latin typeface="Helvetica Neue"/>
                <a:ea typeface="Helvetica Neue"/>
                <a:cs typeface="Helvetica Neue"/>
                <a:sym typeface="Helvetica Neue"/>
                <a:hlinkClick r:id="rId3">
                  <a:extLst>
                    <a:ext uri="{A12FA001-AC4F-418D-AE19-62706E023703}">
                      <ahyp:hlinkClr val="tx"/>
                    </a:ext>
                  </a:extLst>
                </a:hlinkClick>
              </a:rPr>
              <a:t>https://purenintendo.com/npd-reports-nintendo%E2%80%99s-wii-tops-canadian-sales-charts-wii-becomes-best-selling-next-gen-system/</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Total population of Canada in 2021: 38.01 million</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4">
                  <a:extLst>
                    <a:ext uri="{A12FA001-AC4F-418D-AE19-62706E023703}">
                      <ahyp:hlinkClr val="tx"/>
                    </a:ext>
                  </a:extLst>
                </a:hlinkClick>
              </a:rPr>
              <a:t>http://datatopics.worldbank.org/world-development-indicators</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Total population of Canada in 2013: 35.08 million</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5">
                  <a:extLst>
                    <a:ext uri="{A12FA001-AC4F-418D-AE19-62706E023703}">
                      <ahyp:hlinkClr val="tx"/>
                    </a:ext>
                  </a:extLst>
                </a:hlinkClick>
              </a:rPr>
              <a:t>http://datatopics.worldbank.org/world-development-indicators</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In 2022, the Canadian augmented and virtual reality market is expected to reach a market size of 8 billion U.S. dollars.</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6">
                  <a:extLst>
                    <a:ext uri="{A12FA001-AC4F-418D-AE19-62706E023703}">
                      <ahyp:hlinkClr val="tx"/>
                    </a:ext>
                  </a:extLst>
                </a:hlinkClick>
              </a:rPr>
              <a:t>https://www.statista.com/statistics/866903/canada-augmented-virtual-reality-market-size/</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3.3 million Canadians own VR technology in 2018</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u="sng">
                <a:solidFill>
                  <a:srgbClr val="1155CC"/>
                </a:solidFill>
                <a:latin typeface="Helvetica Neue"/>
                <a:ea typeface="Helvetica Neue"/>
                <a:cs typeface="Helvetica Neue"/>
                <a:sym typeface="Helvetica Neue"/>
                <a:hlinkClick r:id="rId7">
                  <a:extLst>
                    <a:ext uri="{A12FA001-AC4F-418D-AE19-62706E023703}">
                      <ahyp:hlinkClr val="tx"/>
                    </a:ext>
                  </a:extLst>
                </a:hlinkClick>
              </a:rPr>
              <a:t>http://pulseonvr.ca/wp-content/uploads/2018/07/Situation-Analysis-Q1-2018_FINAL_ENG.pdf</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Note: This doesn’t look super reliable, however, no better quality data was found. Additionally it is 2018 data.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The cost of the wii fit system is $107.53</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8">
                  <a:extLst>
                    <a:ext uri="{A12FA001-AC4F-418D-AE19-62706E023703}">
                      <ahyp:hlinkClr val="tx"/>
                    </a:ext>
                  </a:extLst>
                </a:hlinkClick>
              </a:rPr>
              <a:t>https://www.torontoprices.ca/Product/Gaming/Nintendo%20Wii/Consoles/NINTENDO-WII-FIT-PLUS-W-BALANCE-BOARD-id%3Defd72e08-68ef-4834-8ba2-76dca0a80b4d</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43"/>
          <p:cNvSpPr txBox="1"/>
          <p:nvPr/>
        </p:nvSpPr>
        <p:spPr>
          <a:xfrm>
            <a:off x="211775" y="14950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Helvetica Neue"/>
                <a:ea typeface="Helvetica Neue"/>
                <a:cs typeface="Helvetica Neue"/>
                <a:sym typeface="Helvetica Neue"/>
              </a:rPr>
              <a:t>Appendix</a:t>
            </a:r>
            <a:endParaRPr>
              <a:solidFill>
                <a:schemeClr val="dk1"/>
              </a:solidFill>
              <a:latin typeface="Helvetica Neue"/>
              <a:ea typeface="Helvetica Neue"/>
              <a:cs typeface="Helvetica Neue"/>
              <a:sym typeface="Helvetica Neue"/>
            </a:endParaRPr>
          </a:p>
        </p:txBody>
      </p:sp>
      <p:sp>
        <p:nvSpPr>
          <p:cNvPr id="358" name="Google Shape;358;p43"/>
          <p:cNvSpPr txBox="1"/>
          <p:nvPr/>
        </p:nvSpPr>
        <p:spPr>
          <a:xfrm>
            <a:off x="115025" y="725450"/>
            <a:ext cx="8705100" cy="428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Potential customers calculation: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116,143 / 35,008,000 = 0.3318%</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0.3318 * 38,001,000 = approximately 12,607,261.60 people would own Wii Fit systems in 2021.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3.3 million Canadians own VR technology</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Since 3.3 million is smaller than 12.6 million, we assume 3.3 million is more accurate.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Potential spending per customer calculation: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VR: 8 billion / 3.3 million = $2424.24242424 per customer</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Wii Fit: $107.53 * 1.2 = $129.036 per customer</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Since the Wii Fit system is less, we will use that number.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3.3 million * 129.036 = </a:t>
            </a:r>
            <a:r>
              <a:rPr b="1" lang="en" sz="1100" u="sng">
                <a:solidFill>
                  <a:schemeClr val="dk1"/>
                </a:solidFill>
                <a:latin typeface="Helvetica Neue"/>
                <a:ea typeface="Helvetica Neue"/>
                <a:cs typeface="Helvetica Neue"/>
                <a:sym typeface="Helvetica Neue"/>
              </a:rPr>
              <a:t>$425,818,800 total market size</a:t>
            </a:r>
            <a:endParaRPr b="1" sz="1100" u="sng">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300">
                <a:solidFill>
                  <a:schemeClr val="dk1"/>
                </a:solidFill>
                <a:latin typeface="Helvetica Neue"/>
                <a:ea typeface="Helvetica Neue"/>
                <a:cs typeface="Helvetica Neue"/>
                <a:sym typeface="Helvetica Neue"/>
              </a:rPr>
              <a:t>External Facts:</a:t>
            </a:r>
            <a:endParaRPr b="1" sz="13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100">
                <a:solidFill>
                  <a:schemeClr val="dk1"/>
                </a:solidFill>
                <a:latin typeface="Helvetica Neue"/>
                <a:ea typeface="Helvetica Neue"/>
                <a:cs typeface="Helvetica Neue"/>
                <a:sym typeface="Helvetica Neue"/>
              </a:rPr>
              <a:t>Fact 1:</a:t>
            </a:r>
            <a:r>
              <a:rPr lang="en" sz="1100">
                <a:solidFill>
                  <a:schemeClr val="dk1"/>
                </a:solidFill>
                <a:latin typeface="Helvetica Neue"/>
                <a:ea typeface="Helvetica Neue"/>
                <a:cs typeface="Helvetica Neue"/>
                <a:sym typeface="Helvetica Neue"/>
              </a:rPr>
              <a:t> Competitor analysis</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Potential competitor: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Virtuix utilizes the same technology, but simply uses it for e-sports and gaming. Their target market is completely different, however, I still consider them an indirect competitor as they are the only other company that uses this technology.</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3">
                  <a:extLst>
                    <a:ext uri="{A12FA001-AC4F-418D-AE19-62706E023703}">
                      <ahyp:hlinkClr val="tx"/>
                    </a:ext>
                  </a:extLst>
                </a:hlinkClick>
              </a:rPr>
              <a:t>https://www.virtuix.com/case-studies/</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Product Cost Breakdown</a:t>
            </a:r>
            <a:endParaRPr/>
          </a:p>
        </p:txBody>
      </p:sp>
      <p:sp>
        <p:nvSpPr>
          <p:cNvPr id="111" name="Google Shape;111;p17"/>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Cost Components</a:t>
            </a:r>
            <a:endParaRPr/>
          </a:p>
        </p:txBody>
      </p:sp>
      <p:sp>
        <p:nvSpPr>
          <p:cNvPr id="112" name="Google Shape;112;p17"/>
          <p:cNvSpPr/>
          <p:nvPr/>
        </p:nvSpPr>
        <p:spPr>
          <a:xfrm>
            <a:off x="6398675" y="1356050"/>
            <a:ext cx="489300" cy="2155800"/>
          </a:xfrm>
          <a:prstGeom prst="rightBrace">
            <a:avLst>
              <a:gd fmla="val 50000" name="adj1"/>
              <a:gd fmla="val 50000"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nvSpPr>
        <p:spPr>
          <a:xfrm>
            <a:off x="6810575" y="2187650"/>
            <a:ext cx="218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rgbClr val="032556"/>
                </a:solidFill>
                <a:latin typeface="Helvetica Neue"/>
                <a:ea typeface="Helvetica Neue"/>
                <a:cs typeface="Helvetica Neue"/>
                <a:sym typeface="Helvetica Neue"/>
              </a:rPr>
              <a:t>= $0.601</a:t>
            </a:r>
            <a:endParaRPr b="1" sz="2000">
              <a:solidFill>
                <a:srgbClr val="032556"/>
              </a:solidFill>
              <a:latin typeface="Helvetica Neue"/>
              <a:ea typeface="Helvetica Neue"/>
              <a:cs typeface="Helvetica Neue"/>
              <a:sym typeface="Helvetica Neue"/>
            </a:endParaRPr>
          </a:p>
        </p:txBody>
      </p:sp>
      <p:graphicFrame>
        <p:nvGraphicFramePr>
          <p:cNvPr id="114" name="Google Shape;114;p17"/>
          <p:cNvGraphicFramePr/>
          <p:nvPr/>
        </p:nvGraphicFramePr>
        <p:xfrm>
          <a:off x="258975" y="1363425"/>
          <a:ext cx="3000000" cy="3000000"/>
        </p:xfrm>
        <a:graphic>
          <a:graphicData uri="http://schemas.openxmlformats.org/drawingml/2006/table">
            <a:tbl>
              <a:tblPr>
                <a:noFill/>
                <a:tableStyleId>{FEF1C723-4178-47AD-83ED-90E371C8115C}</a:tableStyleId>
              </a:tblPr>
              <a:tblGrid>
                <a:gridCol w="2971800"/>
                <a:gridCol w="2971800"/>
              </a:tblGrid>
              <a:tr h="12700">
                <a:tc>
                  <a:txBody>
                    <a:bodyPr/>
                    <a:lstStyle/>
                    <a:p>
                      <a:pPr indent="0" lvl="0" marL="0" rtl="0" algn="l">
                        <a:spcBef>
                          <a:spcPts val="0"/>
                        </a:spcBef>
                        <a:spcAft>
                          <a:spcPts val="0"/>
                        </a:spcAft>
                        <a:buNone/>
                      </a:pPr>
                      <a:r>
                        <a:rPr b="1" lang="en" sz="1200">
                          <a:latin typeface="Helvetica Neue"/>
                          <a:ea typeface="Helvetica Neue"/>
                          <a:cs typeface="Helvetica Neue"/>
                          <a:sym typeface="Helvetica Neue"/>
                        </a:rPr>
                        <a:t>Item</a:t>
                      </a:r>
                      <a:endParaRPr b="1"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b="1" lang="en" sz="1200">
                          <a:latin typeface="Helvetica Neue"/>
                          <a:ea typeface="Helvetica Neue"/>
                          <a:cs typeface="Helvetica Neue"/>
                          <a:sym typeface="Helvetica Neue"/>
                        </a:rPr>
                        <a:t>Cost</a:t>
                      </a:r>
                      <a:endParaRPr b="1"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1-ounce lemon juice</a:t>
                      </a:r>
                      <a:endParaRPr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$0.03 (Walmart.ca)</a:t>
                      </a:r>
                      <a:endParaRPr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1-ounce sugar</a:t>
                      </a:r>
                      <a:endParaRPr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$0.059 (Walmart.ca)</a:t>
                      </a:r>
                      <a:endParaRPr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Ooho packaging</a:t>
                      </a:r>
                      <a:endParaRPr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$0.002 (Ooho.com)</a:t>
                      </a:r>
                      <a:endParaRPr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Delivery (1 ounce)</a:t>
                      </a:r>
                      <a:endParaRPr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$0.16 </a:t>
                      </a:r>
                      <a:endParaRPr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Youtube Ads</a:t>
                      </a:r>
                      <a:endParaRPr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$0.15</a:t>
                      </a:r>
                      <a:endParaRPr sz="1200">
                        <a:latin typeface="Helvetica Neue"/>
                        <a:ea typeface="Helvetica Neue"/>
                        <a:cs typeface="Helvetica Neue"/>
                        <a:sym typeface="Helvetica Neue"/>
                      </a:endParaRPr>
                    </a:p>
                  </a:txBody>
                  <a:tcPr marT="63500" marB="63500" marR="63500" marL="63500"/>
                </a:tc>
              </a:tr>
              <a:tr h="12700">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Instagram Ads</a:t>
                      </a:r>
                      <a:endParaRPr sz="1200">
                        <a:latin typeface="Helvetica Neue"/>
                        <a:ea typeface="Helvetica Neue"/>
                        <a:cs typeface="Helvetica Neue"/>
                        <a:sym typeface="Helvetica Neue"/>
                      </a:endParaRPr>
                    </a:p>
                  </a:txBody>
                  <a:tcPr marT="63500" marB="63500" marR="63500" marL="63500"/>
                </a:tc>
                <a:tc>
                  <a:txBody>
                    <a:bodyPr/>
                    <a:lstStyle/>
                    <a:p>
                      <a:pPr indent="0" lvl="0" marL="0" rtl="0" algn="l">
                        <a:spcBef>
                          <a:spcPts val="0"/>
                        </a:spcBef>
                        <a:spcAft>
                          <a:spcPts val="0"/>
                        </a:spcAft>
                        <a:buNone/>
                      </a:pPr>
                      <a:r>
                        <a:rPr lang="en" sz="1200">
                          <a:latin typeface="Helvetica Neue"/>
                          <a:ea typeface="Helvetica Neue"/>
                          <a:cs typeface="Helvetica Neue"/>
                          <a:sym typeface="Helvetica Neue"/>
                        </a:rPr>
                        <a:t>$</a:t>
                      </a:r>
                      <a:r>
                        <a:rPr lang="en" sz="1200">
                          <a:latin typeface="Helvetica Neue"/>
                          <a:ea typeface="Helvetica Neue"/>
                          <a:cs typeface="Helvetica Neue"/>
                          <a:sym typeface="Helvetica Neue"/>
                        </a:rPr>
                        <a:t>0.20</a:t>
                      </a:r>
                      <a:endParaRPr sz="1200">
                        <a:latin typeface="Helvetica Neue"/>
                        <a:ea typeface="Helvetica Neue"/>
                        <a:cs typeface="Helvetica Neue"/>
                        <a:sym typeface="Helvetica Neue"/>
                      </a:endParaRPr>
                    </a:p>
                  </a:txBody>
                  <a:tcPr marT="63500" marB="63500" marR="63500" marL="63500"/>
                </a:tc>
              </a:tr>
            </a:tbl>
          </a:graphicData>
        </a:graphic>
      </p:graphicFrame>
      <p:sp>
        <p:nvSpPr>
          <p:cNvPr id="115" name="Google Shape;115;p17"/>
          <p:cNvSpPr/>
          <p:nvPr/>
        </p:nvSpPr>
        <p:spPr>
          <a:xfrm>
            <a:off x="364175" y="3869875"/>
            <a:ext cx="8433300" cy="667800"/>
          </a:xfrm>
          <a:prstGeom prst="rect">
            <a:avLst/>
          </a:prstGeom>
          <a:solidFill>
            <a:srgbClr val="5E27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Helvetica Neue"/>
                <a:ea typeface="Helvetica Neue"/>
                <a:cs typeface="Helvetica Neue"/>
                <a:sym typeface="Helvetica Neue"/>
              </a:rPr>
              <a:t>Insight</a:t>
            </a:r>
            <a:r>
              <a:rPr lang="en">
                <a:solidFill>
                  <a:srgbClr val="FFFFFF"/>
                </a:solidFill>
                <a:latin typeface="Helvetica Neue"/>
                <a:ea typeface="Helvetica Neue"/>
                <a:cs typeface="Helvetica Neue"/>
                <a:sym typeface="Helvetica Neue"/>
              </a:rPr>
              <a:t>: Affordable cost components make it easy to penetrate the market with a low price point</a:t>
            </a: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44"/>
          <p:cNvSpPr txBox="1"/>
          <p:nvPr/>
        </p:nvSpPr>
        <p:spPr>
          <a:xfrm>
            <a:off x="199325" y="11210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Helvetica Neue"/>
                <a:ea typeface="Helvetica Neue"/>
                <a:cs typeface="Helvetica Neue"/>
                <a:sym typeface="Helvetica Neue"/>
              </a:rPr>
              <a:t>Appendix</a:t>
            </a:r>
            <a:endParaRPr>
              <a:latin typeface="Helvetica Neue"/>
              <a:ea typeface="Helvetica Neue"/>
              <a:cs typeface="Helvetica Neue"/>
              <a:sym typeface="Helvetica Neue"/>
            </a:endParaRPr>
          </a:p>
        </p:txBody>
      </p:sp>
      <p:sp>
        <p:nvSpPr>
          <p:cNvPr id="364" name="Google Shape;364;p44"/>
          <p:cNvSpPr txBox="1"/>
          <p:nvPr/>
        </p:nvSpPr>
        <p:spPr>
          <a:xfrm>
            <a:off x="275000" y="922175"/>
            <a:ext cx="8209800" cy="208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Helvetica Neue"/>
                <a:ea typeface="Helvetica Neue"/>
                <a:cs typeface="Helvetica Neue"/>
                <a:sym typeface="Helvetica Neue"/>
              </a:rPr>
              <a:t>Fact 2:</a:t>
            </a:r>
            <a:r>
              <a:rPr lang="en" sz="1100">
                <a:latin typeface="Helvetica Neue"/>
                <a:ea typeface="Helvetica Neue"/>
                <a:cs typeface="Helvetica Neue"/>
                <a:sym typeface="Helvetica Neue"/>
              </a:rPr>
              <a:t> </a:t>
            </a:r>
            <a:r>
              <a:rPr b="1" lang="en" sz="1100">
                <a:latin typeface="Helvetica Neue"/>
                <a:ea typeface="Helvetica Neue"/>
                <a:cs typeface="Helvetica Neue"/>
                <a:sym typeface="Helvetica Neue"/>
              </a:rPr>
              <a:t>The VR gaming industry is projected to more than double in size by 2024, alongside the global VR market size. </a:t>
            </a:r>
            <a:endParaRPr b="1" sz="1100">
              <a:latin typeface="Helvetica Neue"/>
              <a:ea typeface="Helvetica Neue"/>
              <a:cs typeface="Helvetica Neue"/>
              <a:sym typeface="Helvetica Neue"/>
            </a:endParaRPr>
          </a:p>
          <a:p>
            <a:pPr indent="-298450" lvl="0" marL="457200" rtl="0" algn="l">
              <a:lnSpc>
                <a:spcPct val="115000"/>
              </a:lnSpc>
              <a:spcBef>
                <a:spcPts val="0"/>
              </a:spcBef>
              <a:spcAft>
                <a:spcPts val="0"/>
              </a:spcAft>
              <a:buSzPts val="1100"/>
              <a:buFont typeface="Helvetica Neue"/>
              <a:buChar char="-"/>
            </a:pPr>
            <a:r>
              <a:rPr lang="en" sz="1100">
                <a:latin typeface="Helvetica Neue"/>
                <a:ea typeface="Helvetica Neue"/>
                <a:cs typeface="Helvetica Neue"/>
                <a:sym typeface="Helvetica Neue"/>
              </a:rPr>
              <a:t>The Global VR market size is projected to increase from less than five billion U.S. dollars in 2021 to more than 12 billion U.S. dollars by 2024.</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3">
                  <a:extLst>
                    <a:ext uri="{A12FA001-AC4F-418D-AE19-62706E023703}">
                      <ahyp:hlinkClr val="tx"/>
                    </a:ext>
                  </a:extLst>
                </a:hlinkClick>
              </a:rPr>
              <a:t>https://www.statista.com/statistics/1221522/virtual-reality-market-size-worldwide/</a:t>
            </a:r>
            <a:r>
              <a:rPr lang="en"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p:txBody>
      </p:sp>
      <p:sp>
        <p:nvSpPr>
          <p:cNvPr id="365" name="Google Shape;365;p44"/>
          <p:cNvSpPr txBox="1"/>
          <p:nvPr/>
        </p:nvSpPr>
        <p:spPr>
          <a:xfrm>
            <a:off x="462075" y="2765625"/>
            <a:ext cx="8022600" cy="9966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SzPts val="1100"/>
              <a:buFont typeface="Helvetica Neue"/>
              <a:buChar char="-"/>
            </a:pPr>
            <a:r>
              <a:rPr lang="en" sz="1100">
                <a:latin typeface="Helvetica Neue"/>
                <a:ea typeface="Helvetica Neue"/>
                <a:cs typeface="Helvetica Neue"/>
                <a:sym typeface="Helvetica Neue"/>
              </a:rPr>
              <a:t>Global revenue within the VR gaming industry is forecast to grow from 0.4 billion U.S. dollars in 2017 to 2.4 billion U.S. dollars by 2024.</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4">
                  <a:extLst>
                    <a:ext uri="{A12FA001-AC4F-418D-AE19-62706E023703}">
                      <ahyp:hlinkClr val="tx"/>
                    </a:ext>
                  </a:extLst>
                </a:hlinkClick>
              </a:rPr>
              <a:t>https://www.statista.com/statistics/499714/global-virtual-reality-gaming-sales-revenue/</a:t>
            </a:r>
            <a:r>
              <a:rPr lang="en"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100">
                <a:latin typeface="Helvetica Neue"/>
                <a:ea typeface="Helvetica Neue"/>
                <a:cs typeface="Helvetica Neue"/>
                <a:sym typeface="Helvetica Neue"/>
              </a:rPr>
              <a:t>Fact 3:</a:t>
            </a:r>
            <a:r>
              <a:rPr lang="en" sz="1100">
                <a:latin typeface="Helvetica Neue"/>
                <a:ea typeface="Helvetica Neue"/>
                <a:cs typeface="Helvetica Neue"/>
                <a:sym typeface="Helvetica Neue"/>
              </a:rPr>
              <a:t> The market size of the fitness industry is projected to continue to grow into 2027</a:t>
            </a:r>
            <a:endParaRPr sz="1100">
              <a:latin typeface="Helvetica Neue"/>
              <a:ea typeface="Helvetica Neue"/>
              <a:cs typeface="Helvetica Neue"/>
              <a:sym typeface="Helvetica Neue"/>
            </a:endParaRPr>
          </a:p>
          <a:p>
            <a:pPr indent="-298450" lvl="0" marL="457200" rtl="0" algn="l">
              <a:lnSpc>
                <a:spcPct val="115000"/>
              </a:lnSpc>
              <a:spcBef>
                <a:spcPts val="0"/>
              </a:spcBef>
              <a:spcAft>
                <a:spcPts val="0"/>
              </a:spcAft>
              <a:buSzPts val="1100"/>
              <a:buFont typeface="Helvetica Neue"/>
              <a:buChar char="-"/>
            </a:pPr>
            <a:r>
              <a:rPr lang="en" sz="1100">
                <a:latin typeface="Helvetica Neue"/>
                <a:ea typeface="Helvetica Neue"/>
                <a:cs typeface="Helvetica Neue"/>
                <a:sym typeface="Helvetica Neue"/>
              </a:rPr>
              <a:t>There’s been a 1.9% fitness industry market size growth annually from 2006-2021</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5">
                  <a:extLst>
                    <a:ext uri="{A12FA001-AC4F-418D-AE19-62706E023703}">
                      <ahyp:hlinkClr val="tx"/>
                    </a:ext>
                  </a:extLst>
                </a:hlinkClick>
              </a:rPr>
              <a:t>https://www.ibisworld.com/canada/market-size/gym-health-fitness-clubs/</a:t>
            </a:r>
            <a:r>
              <a:rPr lang="en"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 name="Shape 369"/>
        <p:cNvGrpSpPr/>
        <p:nvPr/>
      </p:nvGrpSpPr>
      <p:grpSpPr>
        <a:xfrm>
          <a:off x="0" y="0"/>
          <a:ext cx="0" cy="0"/>
          <a:chOff x="0" y="0"/>
          <a:chExt cx="0" cy="0"/>
        </a:xfrm>
      </p:grpSpPr>
      <p:sp>
        <p:nvSpPr>
          <p:cNvPr id="370" name="Google Shape;370;p45"/>
          <p:cNvSpPr txBox="1"/>
          <p:nvPr/>
        </p:nvSpPr>
        <p:spPr>
          <a:xfrm>
            <a:off x="189775" y="962150"/>
            <a:ext cx="8356200" cy="369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latin typeface="Helvetica Neue"/>
                <a:ea typeface="Helvetica Neue"/>
                <a:cs typeface="Helvetica Neue"/>
                <a:sym typeface="Helvetica Neue"/>
              </a:rPr>
              <a:t>Internal Facts (Company)</a:t>
            </a:r>
            <a:endParaRPr b="1" sz="13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100">
                <a:solidFill>
                  <a:schemeClr val="dk1"/>
                </a:solidFill>
                <a:latin typeface="Helvetica Neue"/>
                <a:ea typeface="Helvetica Neue"/>
                <a:cs typeface="Helvetica Neue"/>
                <a:sym typeface="Helvetica Neue"/>
              </a:rPr>
              <a:t>Fact 1:</a:t>
            </a:r>
            <a:r>
              <a:rPr lang="en" sz="1100">
                <a:solidFill>
                  <a:schemeClr val="dk1"/>
                </a:solidFill>
                <a:latin typeface="Helvetica Neue"/>
                <a:ea typeface="Helvetica Neue"/>
                <a:cs typeface="Helvetica Neue"/>
                <a:sym typeface="Helvetica Neue"/>
              </a:rPr>
              <a:t> Cost of new product</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Potential costs: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AutoNum type="arabicPeriod"/>
            </a:pPr>
            <a:r>
              <a:rPr lang="en" sz="1100">
                <a:solidFill>
                  <a:schemeClr val="dk1"/>
                </a:solidFill>
                <a:latin typeface="Helvetica Neue"/>
                <a:ea typeface="Helvetica Neue"/>
                <a:cs typeface="Helvetica Neue"/>
                <a:sym typeface="Helvetica Neue"/>
              </a:rPr>
              <a:t>Approximately the cost of manufacturing a treadmill (and treadmill components) - $150-$180</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3">
                  <a:extLst>
                    <a:ext uri="{A12FA001-AC4F-418D-AE19-62706E023703}">
                      <ahyp:hlinkClr val="tx"/>
                    </a:ext>
                  </a:extLst>
                </a:hlinkClick>
              </a:rPr>
              <a:t>https://www.alibaba.com/product-detail/Treadmill-Treadmill-Manufacturer-Professional-Home-Used_60550380441.html?spm=a2700.galleryofferlist.topad_creative.d_title.660b3137wGQ8J5</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AutoNum type="arabicPeriod"/>
            </a:pPr>
            <a:r>
              <a:rPr lang="en" sz="1100">
                <a:solidFill>
                  <a:schemeClr val="dk1"/>
                </a:solidFill>
                <a:latin typeface="Helvetica Neue"/>
                <a:ea typeface="Helvetica Neue"/>
                <a:cs typeface="Helvetica Neue"/>
                <a:sym typeface="Helvetica Neue"/>
              </a:rPr>
              <a:t>Approximately the cost of manufacturing a VR headset (and VR headset components) - $50 for higher quality</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Source: </a:t>
            </a:r>
            <a:r>
              <a:rPr lang="en" sz="1100" u="sng">
                <a:solidFill>
                  <a:srgbClr val="1155CC"/>
                </a:solidFill>
                <a:latin typeface="Helvetica Neue"/>
                <a:ea typeface="Helvetica Neue"/>
                <a:cs typeface="Helvetica Neue"/>
                <a:sym typeface="Helvetica Neue"/>
                <a:hlinkClick r:id="rId4">
                  <a:extLst>
                    <a:ext uri="{A12FA001-AC4F-418D-AE19-62706E023703}">
                      <ahyp:hlinkClr val="tx"/>
                    </a:ext>
                  </a:extLst>
                </a:hlinkClick>
              </a:rPr>
              <a:t>https://www.alibaba.com/product-detail/Vr-Headset-KIWI-Design-VR-Headset_1600301541758.html?spm=a2700.galleryofferlist.normal_offer.d_title.58dbfb15lopYK9&amp;s=p</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100">
                <a:solidFill>
                  <a:schemeClr val="dk1"/>
                </a:solidFill>
                <a:latin typeface="Helvetica Neue"/>
                <a:ea typeface="Helvetica Neue"/>
                <a:cs typeface="Helvetica Neue"/>
                <a:sym typeface="Helvetica Neue"/>
              </a:rPr>
              <a:t>Fact 2:</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Team strength: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We get along and has similar experiences, therefore, we are a cohesive group and have a great time with whatever we do</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Team weakness: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We think and get along the same, as well as have similar experiences, therefore, team groupthink is eminent.</a:t>
            </a:r>
            <a:endParaRPr sz="1100">
              <a:solidFill>
                <a:schemeClr val="dk1"/>
              </a:solidFill>
              <a:latin typeface="Helvetica Neue"/>
              <a:ea typeface="Helvetica Neue"/>
              <a:cs typeface="Helvetica Neue"/>
              <a:sym typeface="Helvetica Neue"/>
            </a:endParaRPr>
          </a:p>
          <a:p>
            <a:pPr indent="-298450" lvl="1" marL="914400" rtl="0" algn="l">
              <a:lnSpc>
                <a:spcPct val="115000"/>
              </a:lnSpc>
              <a:spcBef>
                <a:spcPts val="0"/>
              </a:spcBef>
              <a:spcAft>
                <a:spcPts val="0"/>
              </a:spcAft>
              <a:buClr>
                <a:schemeClr val="dk1"/>
              </a:buClr>
              <a:buSzPts val="1100"/>
              <a:buFont typeface="Helvetica Neue"/>
              <a:buChar char="-"/>
            </a:pPr>
            <a:r>
              <a:rPr lang="en" sz="1100" u="sng">
                <a:solidFill>
                  <a:srgbClr val="1155CC"/>
                </a:solidFill>
                <a:latin typeface="Helvetica Neue"/>
                <a:ea typeface="Helvetica Neue"/>
                <a:cs typeface="Helvetica Neue"/>
                <a:sym typeface="Helvetica Neue"/>
                <a:hlinkClick r:id="rId5">
                  <a:extLst>
                    <a:ext uri="{A12FA001-AC4F-418D-AE19-62706E023703}">
                      <ahyp:hlinkClr val="tx"/>
                    </a:ext>
                  </a:extLst>
                </a:hlinkClick>
              </a:rPr>
              <a:t>https://wp.nyu.edu/steinhardt-appsych_opus/groupthink/</a:t>
            </a:r>
            <a:endParaRPr sz="1100">
              <a:solidFill>
                <a:schemeClr val="dk1"/>
              </a:solidFill>
              <a:latin typeface="Helvetica Neue"/>
              <a:ea typeface="Helvetica Neue"/>
              <a:cs typeface="Helvetica Neue"/>
              <a:sym typeface="Helvetica Neue"/>
            </a:endParaRPr>
          </a:p>
        </p:txBody>
      </p:sp>
      <p:sp>
        <p:nvSpPr>
          <p:cNvPr id="371" name="Google Shape;371;p45"/>
          <p:cNvSpPr txBox="1"/>
          <p:nvPr/>
        </p:nvSpPr>
        <p:spPr>
          <a:xfrm>
            <a:off x="249150" y="31145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Helvetica Neue"/>
                <a:ea typeface="Helvetica Neue"/>
                <a:cs typeface="Helvetica Neue"/>
                <a:sym typeface="Helvetica Neue"/>
              </a:rPr>
              <a:t>Appendix</a:t>
            </a:r>
            <a:endParaRPr>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46"/>
          <p:cNvSpPr txBox="1"/>
          <p:nvPr/>
        </p:nvSpPr>
        <p:spPr>
          <a:xfrm>
            <a:off x="249150" y="24915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Helvetica Neue"/>
                <a:ea typeface="Helvetica Neue"/>
                <a:cs typeface="Helvetica Neue"/>
                <a:sym typeface="Helvetica Neue"/>
              </a:rPr>
              <a:t>Appendix</a:t>
            </a:r>
            <a:endParaRPr>
              <a:latin typeface="Helvetica Neue"/>
              <a:ea typeface="Helvetica Neue"/>
              <a:cs typeface="Helvetica Neue"/>
              <a:sym typeface="Helvetica Neue"/>
            </a:endParaRPr>
          </a:p>
        </p:txBody>
      </p:sp>
      <p:sp>
        <p:nvSpPr>
          <p:cNvPr id="377" name="Google Shape;377;p46"/>
          <p:cNvSpPr txBox="1"/>
          <p:nvPr/>
        </p:nvSpPr>
        <p:spPr>
          <a:xfrm>
            <a:off x="249150" y="784850"/>
            <a:ext cx="45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Helvetica Neue"/>
                <a:ea typeface="Helvetica Neue"/>
                <a:cs typeface="Helvetica Neue"/>
                <a:sym typeface="Helvetica Neue"/>
              </a:rPr>
              <a:t>Spencer’s Individual Part</a:t>
            </a:r>
            <a:endParaRPr b="1">
              <a:latin typeface="Helvetica Neue"/>
              <a:ea typeface="Helvetica Neue"/>
              <a:cs typeface="Helvetica Neue"/>
              <a:sym typeface="Helvetica Neue"/>
            </a:endParaRPr>
          </a:p>
        </p:txBody>
      </p:sp>
      <p:sp>
        <p:nvSpPr>
          <p:cNvPr id="378" name="Google Shape;378;p46"/>
          <p:cNvSpPr txBox="1"/>
          <p:nvPr/>
        </p:nvSpPr>
        <p:spPr>
          <a:xfrm>
            <a:off x="161950" y="1121200"/>
            <a:ext cx="85710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MACRO ENVIRONMENT ASSESSMENT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Economic Forces Canada’s economic situation is projected to improve slightly in 2020 due to the real estate market, residential investment and household consumption however other factors which impacted the slowdown in 2019, remain. These conditions should turn into a growth rate of approximately 1.7% for the Canadian economy in 2020. The actual GDP outlook for 2020 is 1.8 percent and 1.9 percent in 2021, which is somewhat higher from 2019’s 1.7% gain. An average growth of 1.7 percent in GDP has been projected from 2020 to 2040. As the Canadian Economy is forecasted to Grow in the coming 20 years, it is going to be beneficial for Sour Pods. Any increase of pricing over time shouldn’t affect consumer attitudes very much .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Political Forces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Some of the Political aspects affecting the food industry include the surging number of international trade contracts, the level of administrational intrusions, the degraded level of laws regarding trade protection and explicit food regulations, and future impact of growing environmental status and resulting regulations. As every coin has two sides, there are both pros and cons of the regulatory system. The agreements may lead to increased harmonization of regulations associated with food, like what has happened to the Global Food Safety Initiative (GFSI). On the other hand, there are also possibilities that the demand for global traceability of products and their attributes may increase which can be beneficial.</a:t>
            </a:r>
            <a:endParaRPr sz="1200">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2" name="Shape 382"/>
        <p:cNvGrpSpPr/>
        <p:nvPr/>
      </p:nvGrpSpPr>
      <p:grpSpPr>
        <a:xfrm>
          <a:off x="0" y="0"/>
          <a:ext cx="0" cy="0"/>
          <a:chOff x="0" y="0"/>
          <a:chExt cx="0" cy="0"/>
        </a:xfrm>
      </p:grpSpPr>
      <p:sp>
        <p:nvSpPr>
          <p:cNvPr id="383" name="Google Shape;383;p47"/>
          <p:cNvSpPr txBox="1"/>
          <p:nvPr/>
        </p:nvSpPr>
        <p:spPr>
          <a:xfrm>
            <a:off x="174400" y="211775"/>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Appendix</a:t>
            </a:r>
            <a:endParaRPr/>
          </a:p>
        </p:txBody>
      </p:sp>
      <p:sp>
        <p:nvSpPr>
          <p:cNvPr id="384" name="Google Shape;384;p47"/>
          <p:cNvSpPr txBox="1"/>
          <p:nvPr/>
        </p:nvSpPr>
        <p:spPr>
          <a:xfrm>
            <a:off x="361275" y="797300"/>
            <a:ext cx="85335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Demographic Forces </a:t>
            </a:r>
            <a:endParaRPr sz="1200"/>
          </a:p>
          <a:p>
            <a:pPr indent="0" lvl="0" marL="0" rtl="0" algn="l">
              <a:spcBef>
                <a:spcPts val="0"/>
              </a:spcBef>
              <a:spcAft>
                <a:spcPts val="0"/>
              </a:spcAft>
              <a:buNone/>
            </a:pPr>
            <a:r>
              <a:rPr lang="en" sz="1200"/>
              <a:t>Around the year 2018, the population of Canada increased by half of a million or approximately 528,421 number of people. The temporary residents and new international immigrants accounted for a total of 425,245 in Canada accounting for 80.5% of their growth. This inclination will help our product to reach out to masses and will ultimately raise the sales of Sour Pods. Moreover, almost 39% of all drinks in 2019 was consumed by Canadian aged between 18 and 35 whereas individuals between 35 and 49 hold the second biggest consumer group. Additionally, almost $246 is spent annually per person on whiskey in British Columbia. This indicates the apparent increase in the demand of drinks in the upcoming future which ultimately will help Sour Pods in sales.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Natural Forces </a:t>
            </a:r>
            <a:endParaRPr sz="1200"/>
          </a:p>
          <a:p>
            <a:pPr indent="0" lvl="0" marL="0" rtl="0" algn="l">
              <a:spcBef>
                <a:spcPts val="0"/>
              </a:spcBef>
              <a:spcAft>
                <a:spcPts val="0"/>
              </a:spcAft>
              <a:buNone/>
            </a:pPr>
            <a:r>
              <a:rPr lang="en" sz="1200"/>
              <a:t>The eco-friendly packaging will protect the beverage, making it durable, hygienic, biodegradable as well as cheap. Using inexpensive ingredients such as simple syrup, lime juice, egg white and water provides Sour Pods an advantage in both production and distribution costs, allowing widespread awareness through mass production.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Technological Forces </a:t>
            </a:r>
            <a:endParaRPr sz="1200"/>
          </a:p>
          <a:p>
            <a:pPr indent="0" lvl="0" marL="0" rtl="0" algn="l">
              <a:spcBef>
                <a:spcPts val="0"/>
              </a:spcBef>
              <a:spcAft>
                <a:spcPts val="0"/>
              </a:spcAft>
              <a:buNone/>
            </a:pPr>
            <a:r>
              <a:rPr lang="en" sz="1200"/>
              <a:t>With growing concern toward Earth's increasingly high levels of pollution and greenhouse gasses, the London based start-up Skipping Rocks Lab has created a highly innovative solution. Using seaweed, they have created the “Ooho!”, a single serving packaging for liquids that has zero net waste, as they can be eaten or will biodegrade in four to six weeks if the casing is discarded⁸. Sour Pods has partnered with Skipping Rocks Lab to adjust the packaging size to a standard cocktail serving and change the contents to simple syrup, lime juice, water and a dash of egg white. This will produce the first single serving cocktail mix with zero net waste, with the hope that more companies adopt this approach and take steps to save the planet through efficient eco-friendly packaging.</a:t>
            </a: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Appendix</a:t>
            </a:r>
            <a:endParaRPr b="1" sz="2000"/>
          </a:p>
        </p:txBody>
      </p:sp>
      <p:sp>
        <p:nvSpPr>
          <p:cNvPr id="390" name="Google Shape;390;p48"/>
          <p:cNvSpPr txBox="1"/>
          <p:nvPr>
            <p:ph idx="1" type="body"/>
          </p:nvPr>
        </p:nvSpPr>
        <p:spPr>
          <a:xfrm>
            <a:off x="311700" y="1017725"/>
            <a:ext cx="8520600" cy="3915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solidFill>
                  <a:schemeClr val="dk1"/>
                </a:solidFill>
              </a:rPr>
              <a:t>Cultural Forces</a:t>
            </a:r>
            <a:endParaRPr sz="1200">
              <a:solidFill>
                <a:schemeClr val="dk1"/>
              </a:solidFill>
            </a:endParaRPr>
          </a:p>
          <a:p>
            <a:pPr indent="0" lvl="0" marL="0" rtl="0" algn="l">
              <a:spcBef>
                <a:spcPts val="1200"/>
              </a:spcBef>
              <a:spcAft>
                <a:spcPts val="0"/>
              </a:spcAft>
              <a:buNone/>
            </a:pPr>
            <a:r>
              <a:rPr lang="en" sz="1100">
                <a:solidFill>
                  <a:schemeClr val="dk1"/>
                </a:solidFill>
              </a:rPr>
              <a:t> Looking to adapt to the growing global and local trends of environmental awareness becoming a top priority, Sour Pods is looking to line its company vision and goals to match these changes. College culture in the Greater Vancouver area has a very strong presence with 10+ institutions within a 75km radius. With over 70% of drinking done at either one's own house or someone else’s, giving consumers the ability to conveniently enjoy a restaurant quality cocktail at home while being much more environmentally responsible compared to plastic or metal cans used currently is the key focus of Sour Pods</a:t>
            </a:r>
            <a:endParaRPr sz="1100">
              <a:solidFill>
                <a:schemeClr val="dk1"/>
              </a:solidFill>
            </a:endParaRPr>
          </a:p>
          <a:p>
            <a:pPr indent="0" lvl="0" marL="0" rtl="0" algn="l">
              <a:spcBef>
                <a:spcPts val="1200"/>
              </a:spcBef>
              <a:spcAft>
                <a:spcPts val="0"/>
              </a:spcAft>
              <a:buNone/>
            </a:pPr>
            <a:r>
              <a:rPr lang="en" sz="1100">
                <a:solidFill>
                  <a:schemeClr val="dk1"/>
                </a:solidFill>
              </a:rPr>
              <a:t>SWOT ANALYSIS </a:t>
            </a:r>
            <a:endParaRPr sz="1100">
              <a:solidFill>
                <a:schemeClr val="dk1"/>
              </a:solidFill>
            </a:endParaRPr>
          </a:p>
          <a:p>
            <a:pPr indent="0" lvl="0" marL="0" rtl="0" algn="l">
              <a:spcBef>
                <a:spcPts val="1200"/>
              </a:spcBef>
              <a:spcAft>
                <a:spcPts val="0"/>
              </a:spcAft>
              <a:buNone/>
            </a:pPr>
            <a:r>
              <a:rPr lang="en" sz="1100">
                <a:solidFill>
                  <a:schemeClr val="dk1"/>
                </a:solidFill>
              </a:rPr>
              <a:t>Strengths First company with completely compostable packaging while being very cost efficient, the whiskey-based RTD marketing is fairly untapped. </a:t>
            </a:r>
            <a:endParaRPr sz="1100">
              <a:solidFill>
                <a:schemeClr val="dk1"/>
              </a:solidFill>
            </a:endParaRPr>
          </a:p>
          <a:p>
            <a:pPr indent="0" lvl="0" marL="0" rtl="0" algn="l">
              <a:spcBef>
                <a:spcPts val="1200"/>
              </a:spcBef>
              <a:spcAft>
                <a:spcPts val="0"/>
              </a:spcAft>
              <a:buNone/>
            </a:pPr>
            <a:r>
              <a:rPr lang="en" sz="1100">
                <a:solidFill>
                  <a:schemeClr val="dk1"/>
                </a:solidFill>
              </a:rPr>
              <a:t>Weakness Startup, cost of shipping pods from England, guaranteeing quality in each batch. </a:t>
            </a:r>
            <a:endParaRPr sz="1100">
              <a:solidFill>
                <a:schemeClr val="dk1"/>
              </a:solidFill>
            </a:endParaRPr>
          </a:p>
          <a:p>
            <a:pPr indent="0" lvl="0" marL="0" rtl="0" algn="l">
              <a:spcBef>
                <a:spcPts val="1200"/>
              </a:spcBef>
              <a:spcAft>
                <a:spcPts val="0"/>
              </a:spcAft>
              <a:buNone/>
            </a:pPr>
            <a:r>
              <a:rPr lang="en" sz="1100">
                <a:solidFill>
                  <a:schemeClr val="dk1"/>
                </a:solidFill>
              </a:rPr>
              <a:t>Opportunities Untapped market of whiskey RTD, RTD fastest growing liquor sector, very diverse in both packaging and cocktail, can sell both at private liquor stores and grocery stores since no liquor added, as much as health is focus for some people environment is universal. </a:t>
            </a:r>
            <a:endParaRPr sz="1100">
              <a:solidFill>
                <a:schemeClr val="dk1"/>
              </a:solidFill>
            </a:endParaRPr>
          </a:p>
          <a:p>
            <a:pPr indent="0" lvl="0" marL="0" rtl="0" algn="l">
              <a:spcBef>
                <a:spcPts val="1200"/>
              </a:spcBef>
              <a:spcAft>
                <a:spcPts val="1200"/>
              </a:spcAft>
              <a:buNone/>
            </a:pPr>
            <a:r>
              <a:rPr lang="en" sz="1100">
                <a:solidFill>
                  <a:schemeClr val="dk1"/>
                </a:solidFill>
              </a:rPr>
              <a:t>Threats Popularity of NUDES will make marketing breakthrough tough, plus cannot market 0 calories, while power of supplier is very high so much have strong relationship.</a:t>
            </a:r>
            <a:endParaRPr sz="1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 name="Shape 394"/>
        <p:cNvGrpSpPr/>
        <p:nvPr/>
      </p:nvGrpSpPr>
      <p:grpSpPr>
        <a:xfrm>
          <a:off x="0" y="0"/>
          <a:ext cx="0" cy="0"/>
          <a:chOff x="0" y="0"/>
          <a:chExt cx="0" cy="0"/>
        </a:xfrm>
      </p:grpSpPr>
      <p:sp>
        <p:nvSpPr>
          <p:cNvPr id="395" name="Google Shape;395;p49"/>
          <p:cNvSpPr txBox="1"/>
          <p:nvPr/>
        </p:nvSpPr>
        <p:spPr>
          <a:xfrm>
            <a:off x="186875" y="1868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Helvetica Neue"/>
                <a:ea typeface="Helvetica Neue"/>
                <a:cs typeface="Helvetica Neue"/>
                <a:sym typeface="Helvetica Neue"/>
              </a:rPr>
              <a:t>Appendix</a:t>
            </a:r>
            <a:endParaRPr>
              <a:latin typeface="Helvetica Neue"/>
              <a:ea typeface="Helvetica Neue"/>
              <a:cs typeface="Helvetica Neue"/>
              <a:sym typeface="Helvetica Neue"/>
            </a:endParaRPr>
          </a:p>
        </p:txBody>
      </p:sp>
      <p:sp>
        <p:nvSpPr>
          <p:cNvPr id="396" name="Google Shape;396;p49"/>
          <p:cNvSpPr txBox="1"/>
          <p:nvPr/>
        </p:nvSpPr>
        <p:spPr>
          <a:xfrm>
            <a:off x="186875" y="1096275"/>
            <a:ext cx="84963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Helvetica Neue"/>
                <a:ea typeface="Helvetica Neue"/>
                <a:cs typeface="Helvetica Neue"/>
                <a:sym typeface="Helvetica Neue"/>
              </a:rPr>
              <a:t>TARGET MARKET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Our Target consumer is Lucas, he is a 24 year old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Demographic -enjoys socializing with friends, sick of standard whiskey and coke mix every night and wants a quality cocktail to enjoy with ease.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Behavior – Enjoys drink at home after long day at work, while winding down reviewing school material, weekend warrior.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Psychographic – Happy hour lifestyle, wants to be above a whiskey and coke, something classier to improve image to his friends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Geographic • Is a born and raised vancouverite, loves city life and what all the restaurants in the area have to offer </a:t>
            </a:r>
            <a:endParaRPr sz="1200">
              <a:latin typeface="Helvetica Neue"/>
              <a:ea typeface="Helvetica Neue"/>
              <a:cs typeface="Helvetica Neue"/>
              <a:sym typeface="Helvetica Neue"/>
            </a:endParaRPr>
          </a:p>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SHORT TERM BUSINESS OBJECTIVES Market Penetration, minimal profits, establish base following of loyal customers (track behavior), receive over 200,00 views of company website</a:t>
            </a:r>
            <a:endParaRPr sz="1200">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latin typeface="Helvetica Neue"/>
                <a:ea typeface="Helvetica Neue"/>
                <a:cs typeface="Helvetica Neue"/>
                <a:sym typeface="Helvetica Neue"/>
              </a:rPr>
              <a:t>Appendix - Paul Individual Part</a:t>
            </a:r>
            <a:endParaRPr b="1" sz="2020">
              <a:latin typeface="Helvetica Neue"/>
              <a:ea typeface="Helvetica Neue"/>
              <a:cs typeface="Helvetica Neue"/>
              <a:sym typeface="Helvetica Neue"/>
            </a:endParaRPr>
          </a:p>
        </p:txBody>
      </p:sp>
      <p:sp>
        <p:nvSpPr>
          <p:cNvPr id="402" name="Google Shape;402;p50"/>
          <p:cNvSpPr txBox="1"/>
          <p:nvPr>
            <p:ph idx="1" type="body"/>
          </p:nvPr>
        </p:nvSpPr>
        <p:spPr>
          <a:xfrm>
            <a:off x="311700" y="1152475"/>
            <a:ext cx="47031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a:t>
            </a:r>
            <a:r>
              <a:rPr i="1" lang="en" sz="1200" u="sng">
                <a:solidFill>
                  <a:schemeClr val="dk1"/>
                </a:solidFill>
                <a:latin typeface="Helvetica Neue"/>
                <a:ea typeface="Helvetica Neue"/>
                <a:cs typeface="Helvetica Neue"/>
                <a:sym typeface="Helvetica Neue"/>
              </a:rPr>
              <a:t>Product Idea</a:t>
            </a:r>
            <a:r>
              <a:rPr i="1" lang="en" sz="1200">
                <a:solidFill>
                  <a:schemeClr val="dk1"/>
                </a:solidFill>
                <a:latin typeface="Helvetica Neue"/>
                <a:ea typeface="Helvetica Neue"/>
                <a:cs typeface="Helvetica Neue"/>
                <a:sym typeface="Helvetica Neue"/>
              </a:rPr>
              <a:t>: Healthy Dessert Smoothies</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These healthy dessert smoothies are pre-packaged and will ship straight to the customer. 3 of the initial flavours will be Blueberry pie, banana split, and chocolate mousse. The ingredient structure will focus on using ingredients high in antioxidants and vitamins with no added sugars.</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i="1" lang="en" sz="1200">
                <a:solidFill>
                  <a:schemeClr val="dk1"/>
                </a:solidFill>
                <a:latin typeface="Helvetica Neue"/>
                <a:ea typeface="Helvetica Neue"/>
                <a:cs typeface="Helvetica Neue"/>
                <a:sym typeface="Helvetica Neue"/>
              </a:rPr>
              <a:t>External facts (consumers)</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Fact 1: The smoothie market size in 2019 was worth USD 12.10 Billion. This figure does not consider market segments within the smoothie market as to not limit marketing strategy alternatives.</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Source:</a:t>
            </a:r>
            <a:r>
              <a:rPr lang="en" sz="1200">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 </a:t>
            </a:r>
            <a:r>
              <a:rPr lang="en" sz="1200" u="sng">
                <a:solidFill>
                  <a:srgbClr val="0563C1"/>
                </a:solidFill>
                <a:latin typeface="Helvetica Neue"/>
                <a:ea typeface="Helvetica Neue"/>
                <a:cs typeface="Helvetica Neue"/>
                <a:sym typeface="Helvetica Neue"/>
                <a:hlinkClick r:id="rId4">
                  <a:extLst>
                    <a:ext uri="{A12FA001-AC4F-418D-AE19-62706E023703}">
                      <ahyp:hlinkClr val="tx"/>
                    </a:ext>
                  </a:extLst>
                </a:hlinkClick>
              </a:rPr>
              <a:t>https://www.marketdataforecast.com/market-reports/smoothies-market</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1200"/>
              </a:spcBef>
              <a:spcAft>
                <a:spcPts val="1200"/>
              </a:spcAft>
              <a:buNone/>
            </a:pPr>
            <a:r>
              <a:t/>
            </a:r>
            <a:endParaRPr>
              <a:latin typeface="Helvetica Neue"/>
              <a:ea typeface="Helvetica Neue"/>
              <a:cs typeface="Helvetica Neue"/>
              <a:sym typeface="Helvetica Neue"/>
            </a:endParaRPr>
          </a:p>
        </p:txBody>
      </p:sp>
      <p:pic>
        <p:nvPicPr>
          <p:cNvPr id="403" name="Google Shape;403;p50"/>
          <p:cNvPicPr preferRelativeResize="0"/>
          <p:nvPr/>
        </p:nvPicPr>
        <p:blipFill>
          <a:blip r:embed="rId5">
            <a:alphaModFix/>
          </a:blip>
          <a:stretch>
            <a:fillRect/>
          </a:stretch>
        </p:blipFill>
        <p:spPr>
          <a:xfrm>
            <a:off x="5177950" y="1406350"/>
            <a:ext cx="3824399" cy="20041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7" name="Shape 407"/>
        <p:cNvGrpSpPr/>
        <p:nvPr/>
      </p:nvGrpSpPr>
      <p:grpSpPr>
        <a:xfrm>
          <a:off x="0" y="0"/>
          <a:ext cx="0" cy="0"/>
          <a:chOff x="0" y="0"/>
          <a:chExt cx="0" cy="0"/>
        </a:xfrm>
      </p:grpSpPr>
      <p:sp>
        <p:nvSpPr>
          <p:cNvPr id="408" name="Google Shape;408;p5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latin typeface="Helvetica Neue"/>
                <a:ea typeface="Helvetica Neue"/>
                <a:cs typeface="Helvetica Neue"/>
                <a:sym typeface="Helvetica Neue"/>
              </a:rPr>
              <a:t>Appendix</a:t>
            </a:r>
            <a:endParaRPr b="1" sz="2020">
              <a:latin typeface="Helvetica Neue"/>
              <a:ea typeface="Helvetica Neue"/>
              <a:cs typeface="Helvetica Neue"/>
              <a:sym typeface="Helvetica Neue"/>
            </a:endParaRPr>
          </a:p>
        </p:txBody>
      </p:sp>
      <p:sp>
        <p:nvSpPr>
          <p:cNvPr id="409" name="Google Shape;40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Fact 2: The Covid-19 pandemic has certainly put health at the forefront people’s minds worldwide. Our smoothies will be high in antioxidants and vitamins which will support the trending “immune system support diet” (eating to combat covid).  Marketing strategies can be used to target people who are either following this diet or are interested in boosting their immune system due to the widespread covid-19 virus.</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Source:</a:t>
            </a:r>
            <a:r>
              <a:rPr lang="en" sz="1200">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 </a:t>
            </a:r>
            <a:r>
              <a:rPr lang="en" sz="1200" u="sng">
                <a:solidFill>
                  <a:srgbClr val="0563C1"/>
                </a:solidFill>
                <a:latin typeface="Helvetica Neue"/>
                <a:ea typeface="Helvetica Neue"/>
                <a:cs typeface="Helvetica Neue"/>
                <a:sym typeface="Helvetica Neue"/>
                <a:hlinkClick r:id="rId4">
                  <a:extLst>
                    <a:ext uri="{A12FA001-AC4F-418D-AE19-62706E023703}">
                      <ahyp:hlinkClr val="tx"/>
                    </a:ext>
                  </a:extLst>
                </a:hlinkClick>
              </a:rPr>
              <a:t>https://youbars.com/blogs/news/top-10-diet-trends-for-2021</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i="1"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i="1" lang="en" sz="1200">
                <a:solidFill>
                  <a:schemeClr val="dk1"/>
                </a:solidFill>
                <a:latin typeface="Helvetica Neue"/>
                <a:ea typeface="Helvetica Neue"/>
                <a:cs typeface="Helvetica Neue"/>
                <a:sym typeface="Helvetica Neue"/>
              </a:rPr>
              <a:t>External facts (competition)</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 sz="1200">
                <a:solidFill>
                  <a:schemeClr val="dk1"/>
                </a:solidFill>
                <a:latin typeface="Helvetica Neue"/>
                <a:ea typeface="Helvetica Neue"/>
                <a:cs typeface="Helvetica Neue"/>
                <a:sym typeface="Helvetica Neue"/>
              </a:rPr>
              <a:t>Fact 1: Two of our closely related competitors include Daily Harvest and Smoothie Box. Both businesses offer premium, shipped to your door smoothies however, the flavour options are more targeted to those who enjoy fruit smoothies without a direct focus on dessert smoothies. Both of our competitors also only offer ready-to-blend smoothies. As a result, one of the ways we are differentiating our product is by offering a ready out of the package smoothie which saves the consumer time and money if they do not already have a blender.</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Source:</a:t>
            </a:r>
            <a:r>
              <a:rPr lang="en" sz="1200">
                <a:solidFill>
                  <a:schemeClr val="dk1"/>
                </a:solidFill>
                <a:uFill>
                  <a:noFill/>
                </a:uFill>
                <a:latin typeface="Helvetica Neue"/>
                <a:ea typeface="Helvetica Neue"/>
                <a:cs typeface="Helvetica Neue"/>
                <a:sym typeface="Helvetica Neue"/>
                <a:hlinkClick r:id="rId5">
                  <a:extLst>
                    <a:ext uri="{A12FA001-AC4F-418D-AE19-62706E023703}">
                      <ahyp:hlinkClr val="tx"/>
                    </a:ext>
                  </a:extLst>
                </a:hlinkClick>
              </a:rPr>
              <a:t> </a:t>
            </a:r>
            <a:r>
              <a:rPr lang="en" sz="1200" u="sng">
                <a:solidFill>
                  <a:srgbClr val="0563C1"/>
                </a:solidFill>
                <a:latin typeface="Helvetica Neue"/>
                <a:ea typeface="Helvetica Neue"/>
                <a:cs typeface="Helvetica Neue"/>
                <a:sym typeface="Helvetica Neue"/>
                <a:hlinkClick r:id="rId6">
                  <a:extLst>
                    <a:ext uri="{A12FA001-AC4F-418D-AE19-62706E023703}">
                      <ahyp:hlinkClr val="tx"/>
                    </a:ext>
                  </a:extLst>
                </a:hlinkClick>
              </a:rPr>
              <a:t>https://www.daily-harvest.com/browse/smoothies/carrot-cinnamon</a:t>
            </a:r>
            <a:r>
              <a:rPr lang="en" sz="1200">
                <a:solidFill>
                  <a:schemeClr val="dk1"/>
                </a:solidFill>
                <a:latin typeface="Helvetica Neue"/>
                <a:ea typeface="Helvetica Neue"/>
                <a:cs typeface="Helvetica Neue"/>
                <a:sym typeface="Helvetica Neue"/>
              </a:rPr>
              <a:t>,</a:t>
            </a:r>
            <a:r>
              <a:rPr lang="en" sz="1200">
                <a:solidFill>
                  <a:schemeClr val="dk1"/>
                </a:solidFill>
                <a:uFill>
                  <a:noFill/>
                </a:uFill>
                <a:latin typeface="Helvetica Neue"/>
                <a:ea typeface="Helvetica Neue"/>
                <a:cs typeface="Helvetica Neue"/>
                <a:sym typeface="Helvetica Neue"/>
                <a:hlinkClick r:id="rId7">
                  <a:extLst>
                    <a:ext uri="{A12FA001-AC4F-418D-AE19-62706E023703}">
                      <ahyp:hlinkClr val="tx"/>
                    </a:ext>
                  </a:extLst>
                </a:hlinkClick>
              </a:rPr>
              <a:t> </a:t>
            </a:r>
            <a:r>
              <a:rPr lang="en" sz="1200" u="sng">
                <a:solidFill>
                  <a:srgbClr val="0563C1"/>
                </a:solidFill>
                <a:latin typeface="Helvetica Neue"/>
                <a:ea typeface="Helvetica Neue"/>
                <a:cs typeface="Helvetica Neue"/>
                <a:sym typeface="Helvetica Neue"/>
                <a:hlinkClick r:id="rId8">
                  <a:extLst>
                    <a:ext uri="{A12FA001-AC4F-418D-AE19-62706E023703}">
                      <ahyp:hlinkClr val="tx"/>
                    </a:ext>
                  </a:extLst>
                </a:hlinkClick>
              </a:rPr>
              <a:t>https://www.smoothiebox.com/</a:t>
            </a:r>
            <a:endParaRPr sz="1200">
              <a:solidFill>
                <a:schemeClr val="dk1"/>
              </a:solidFill>
              <a:latin typeface="Helvetica Neue"/>
              <a:ea typeface="Helvetica Neue"/>
              <a:cs typeface="Helvetica Neue"/>
              <a:sym typeface="Helvetica Neue"/>
            </a:endParaRPr>
          </a:p>
          <a:p>
            <a:pPr indent="0" lvl="0" marL="0" rtl="0" algn="l">
              <a:spcBef>
                <a:spcPts val="0"/>
              </a:spcBef>
              <a:spcAft>
                <a:spcPts val="1200"/>
              </a:spcAft>
              <a:buNone/>
            </a:pPr>
            <a:r>
              <a:t/>
            </a:r>
            <a:endParaRPr>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latin typeface="Helvetica Neue"/>
                <a:ea typeface="Helvetica Neue"/>
                <a:cs typeface="Helvetica Neue"/>
                <a:sym typeface="Helvetica Neue"/>
              </a:rPr>
              <a:t>Appendix</a:t>
            </a:r>
            <a:endParaRPr b="1" sz="2020">
              <a:latin typeface="Helvetica Neue"/>
              <a:ea typeface="Helvetica Neue"/>
              <a:cs typeface="Helvetica Neue"/>
              <a:sym typeface="Helvetica Neue"/>
            </a:endParaRPr>
          </a:p>
        </p:txBody>
      </p:sp>
      <p:sp>
        <p:nvSpPr>
          <p:cNvPr id="415" name="Google Shape;415;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Fact 2: In terms of the CDSTEP trends, we are hoping to ride the health and wellness social trend as we will offer a health beneficial alternative for dessert lovers. The effects of covid 19 have emphasized the importance of maintaining good health which plays into our health and wellness value proposition.</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Source:</a:t>
            </a:r>
            <a:r>
              <a:rPr lang="en" sz="1200">
                <a:solidFill>
                  <a:schemeClr val="dk1"/>
                </a:solidFill>
                <a:uFill>
                  <a:noFill/>
                </a:uFill>
                <a:latin typeface="Helvetica Neue"/>
                <a:ea typeface="Helvetica Neue"/>
                <a:cs typeface="Helvetica Neue"/>
                <a:sym typeface="Helvetica Neue"/>
                <a:hlinkClick r:id="rId3">
                  <a:extLst>
                    <a:ext uri="{A12FA001-AC4F-418D-AE19-62706E023703}">
                      <ahyp:hlinkClr val="tx"/>
                    </a:ext>
                  </a:extLst>
                </a:hlinkClick>
              </a:rPr>
              <a:t> </a:t>
            </a:r>
            <a:r>
              <a:rPr lang="en" sz="1200" u="sng">
                <a:solidFill>
                  <a:srgbClr val="0563C1"/>
                </a:solidFill>
                <a:latin typeface="Helvetica Neue"/>
                <a:ea typeface="Helvetica Neue"/>
                <a:cs typeface="Helvetica Neue"/>
                <a:sym typeface="Helvetica Neue"/>
                <a:hlinkClick r:id="rId4">
                  <a:extLst>
                    <a:ext uri="{A12FA001-AC4F-418D-AE19-62706E023703}">
                      <ahyp:hlinkClr val="tx"/>
                    </a:ext>
                  </a:extLst>
                </a:hlinkClick>
              </a:rPr>
              <a:t>https://www.forbes.com/sites/phillempert/2020/10/19/food-trends-2021-staying-healthy-in-a-post-covid-19-world/?sh=2e183753485b</a:t>
            </a:r>
            <a:endParaRPr sz="1200" u="sng">
              <a:solidFill>
                <a:srgbClr val="0563C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i="1" lang="en" sz="1200">
                <a:solidFill>
                  <a:schemeClr val="dk1"/>
                </a:solidFill>
                <a:latin typeface="Helvetica Neue"/>
                <a:ea typeface="Helvetica Neue"/>
                <a:cs typeface="Helvetica Neue"/>
                <a:sym typeface="Helvetica Neue"/>
              </a:rPr>
              <a:t>Internal facts (company)</a:t>
            </a:r>
            <a:endParaRPr i="1"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Fact 1: Cost structure (cost is calculated on a per unit basis)</a:t>
            </a:r>
            <a:endParaRPr sz="1200">
              <a:solidFill>
                <a:schemeClr val="dk1"/>
              </a:solidFill>
              <a:latin typeface="Helvetica Neue"/>
              <a:ea typeface="Helvetica Neue"/>
              <a:cs typeface="Helvetica Neue"/>
              <a:sym typeface="Helvetica Neue"/>
            </a:endParaRPr>
          </a:p>
          <a:p>
            <a:pPr indent="-228600" lvl="0" marL="68580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o   Smoothie cost: $1.92</a:t>
            </a:r>
            <a:endParaRPr sz="1200">
              <a:solidFill>
                <a:schemeClr val="dk1"/>
              </a:solidFill>
              <a:latin typeface="Helvetica Neue"/>
              <a:ea typeface="Helvetica Neue"/>
              <a:cs typeface="Helvetica Neue"/>
              <a:sym typeface="Helvetica Neue"/>
            </a:endParaRPr>
          </a:p>
          <a:p>
            <a:pPr indent="-228600" lvl="0" marL="68580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o   Packaging: $0.10</a:t>
            </a:r>
            <a:endParaRPr sz="1200">
              <a:solidFill>
                <a:schemeClr val="dk1"/>
              </a:solidFill>
              <a:latin typeface="Helvetica Neue"/>
              <a:ea typeface="Helvetica Neue"/>
              <a:cs typeface="Helvetica Neue"/>
              <a:sym typeface="Helvetica Neue"/>
            </a:endParaRPr>
          </a:p>
          <a:p>
            <a:pPr indent="-228600" lvl="0" marL="68580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o   Fulfilment: $0.25</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Total Cost = $2.27</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Source:</a:t>
            </a:r>
            <a:r>
              <a:rPr lang="en" sz="1200">
                <a:solidFill>
                  <a:schemeClr val="dk1"/>
                </a:solidFill>
                <a:uFill>
                  <a:noFill/>
                </a:uFill>
                <a:latin typeface="Helvetica Neue"/>
                <a:ea typeface="Helvetica Neue"/>
                <a:cs typeface="Helvetica Neue"/>
                <a:sym typeface="Helvetica Neue"/>
                <a:hlinkClick r:id="rId5">
                  <a:extLst>
                    <a:ext uri="{A12FA001-AC4F-418D-AE19-62706E023703}">
                      <ahyp:hlinkClr val="tx"/>
                    </a:ext>
                  </a:extLst>
                </a:hlinkClick>
              </a:rPr>
              <a:t> </a:t>
            </a:r>
            <a:r>
              <a:rPr lang="en" sz="1200" u="sng">
                <a:solidFill>
                  <a:srgbClr val="0563C1"/>
                </a:solidFill>
                <a:latin typeface="Helvetica Neue"/>
                <a:ea typeface="Helvetica Neue"/>
                <a:cs typeface="Helvetica Neue"/>
                <a:sym typeface="Helvetica Neue"/>
                <a:hlinkClick r:id="rId6">
                  <a:extLst>
                    <a:ext uri="{A12FA001-AC4F-418D-AE19-62706E023703}">
                      <ahyp:hlinkClr val="tx"/>
                    </a:ext>
                  </a:extLst>
                </a:hlinkClick>
              </a:rPr>
              <a:t>https://www.mvorganizing.org/how-much-do-smoothies-cost-to-make/</a:t>
            </a:r>
            <a:endParaRPr sz="1200" u="sng">
              <a:solidFill>
                <a:srgbClr val="0563C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ct val="91666"/>
              <a:buFont typeface="Arial"/>
              <a:buNone/>
            </a:pPr>
            <a:r>
              <a:rPr lang="en" sz="1200">
                <a:solidFill>
                  <a:schemeClr val="dk1"/>
                </a:solidFill>
                <a:latin typeface="Helvetica Neue"/>
                <a:ea typeface="Helvetica Neue"/>
                <a:cs typeface="Helvetica Neue"/>
                <a:sym typeface="Helvetica Neue"/>
              </a:rPr>
              <a:t>Fact 2: Team strengths – Our team has a good foundation of marketing strategies and practices. Our backgrounds range from finance/accounting to marketing with added experience in ecommerce. These skills will be especially important for our business as we will rely mostly on aggressive marketing strategies to drive sales in the first year.</a:t>
            </a:r>
            <a:endParaRPr sz="1200">
              <a:solidFill>
                <a:schemeClr val="dk1"/>
              </a:solidFill>
              <a:latin typeface="Helvetica Neue"/>
              <a:ea typeface="Helvetica Neue"/>
              <a:cs typeface="Helvetica Neue"/>
              <a:sym typeface="Helvetica Neue"/>
            </a:endParaRPr>
          </a:p>
          <a:p>
            <a:pPr indent="0" lvl="0" marL="0" rtl="0" algn="l">
              <a:spcBef>
                <a:spcPts val="0"/>
              </a:spcBef>
              <a:spcAft>
                <a:spcPts val="1200"/>
              </a:spcAft>
              <a:buNone/>
            </a:pPr>
            <a:r>
              <a:t/>
            </a:r>
            <a:endParaRPr>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latin typeface="Helvetica Neue"/>
                <a:ea typeface="Helvetica Neue"/>
                <a:cs typeface="Helvetica Neue"/>
                <a:sym typeface="Helvetica Neue"/>
              </a:rPr>
              <a:t>Appendix</a:t>
            </a:r>
            <a:endParaRPr b="1" sz="2020">
              <a:latin typeface="Helvetica Neue"/>
              <a:ea typeface="Helvetica Neue"/>
              <a:cs typeface="Helvetica Neue"/>
              <a:sym typeface="Helvetica Neue"/>
            </a:endParaRPr>
          </a:p>
        </p:txBody>
      </p:sp>
      <p:sp>
        <p:nvSpPr>
          <p:cNvPr id="421" name="Google Shape;42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Fact 3: Product strengths – The manufacturing of the smoothie is likely to take place either locally or within North America which will allows us to monitor production closely and ensure production standards are met. Packaging supplies will likely be sourced from a Chinese manufacturer on Alibaba. This will allow us to save on packaging costs and as a result, lower our total landed cost.</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Fact 4: Product weakness – Since we are using premium ingredients, we will be sourcing some of our ingredients from overseas. This will increase the cost of our product as we will be paying a premium to ship these inputs overseas to our manufacturing facility in North America.</a:t>
            </a:r>
            <a:endParaRPr sz="1200">
              <a:solidFill>
                <a:schemeClr val="dk1"/>
              </a:solidFill>
              <a:latin typeface="Helvetica Neue"/>
              <a:ea typeface="Helvetica Neue"/>
              <a:cs typeface="Helvetica Neue"/>
              <a:sym typeface="Helvetica Neue"/>
            </a:endParaRPr>
          </a:p>
          <a:p>
            <a:pPr indent="0" lvl="0" marL="0" rtl="0" algn="l">
              <a:spcBef>
                <a:spcPts val="0"/>
              </a:spcBef>
              <a:spcAft>
                <a:spcPts val="1200"/>
              </a:spcAft>
              <a:buNone/>
            </a:pPr>
            <a:r>
              <a:t/>
            </a:r>
            <a:endParaRPr>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1" name="Google Shape;121;p18"/>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Insight: Deeper Dive</a:t>
            </a:r>
            <a:endParaRPr/>
          </a:p>
        </p:txBody>
      </p:sp>
      <p:sp>
        <p:nvSpPr>
          <p:cNvPr id="122" name="Google Shape;122;p18"/>
          <p:cNvSpPr txBox="1"/>
          <p:nvPr/>
        </p:nvSpPr>
        <p:spPr>
          <a:xfrm>
            <a:off x="902550" y="1808575"/>
            <a:ext cx="73389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Product Costs + TAM consumers estimated sales per capita = With our product costs being under a dollar per unit, we will be able to mass produce Sour Pods at a relatively affordable price. With our TAM  consumer predicted to spend $5.45 per capita on RTD whiskey based cocktails, our product will fit right onto that price range and be attractive to our target consumers. By producing an affordable product we also hope to entice trials and gain consumers from outside our traditional whiskey consumers or non-RTD consumers. We aim to use our low product costs to our advantage, and will allow us to scale effectively to our market size as it grows.</a:t>
            </a:r>
            <a:endParaRPr>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27" name="Google Shape;427;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Asif’s Individual Part:</a:t>
            </a:r>
            <a:endParaRPr b="1"/>
          </a:p>
          <a:p>
            <a:pPr indent="0" lvl="0" marL="0" rtl="0" algn="l">
              <a:spcBef>
                <a:spcPts val="1200"/>
              </a:spcBef>
              <a:spcAft>
                <a:spcPts val="0"/>
              </a:spcAft>
              <a:buClr>
                <a:schemeClr val="dk1"/>
              </a:buClr>
              <a:buSzPts val="1100"/>
              <a:buFont typeface="Arial"/>
              <a:buNone/>
            </a:pPr>
            <a:r>
              <a:rPr b="1" lang="en" sz="1200">
                <a:solidFill>
                  <a:schemeClr val="dk1"/>
                </a:solidFill>
              </a:rPr>
              <a:t>A Preliminary Product Idea</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 </a:t>
            </a:r>
            <a:endParaRPr b="1" sz="1200">
              <a:solidFill>
                <a:schemeClr val="dk1"/>
              </a:solidFill>
            </a:endParaRPr>
          </a:p>
          <a:p>
            <a:pPr indent="0" lvl="0" marL="0" rtl="0" algn="l">
              <a:spcBef>
                <a:spcPts val="0"/>
              </a:spcBef>
              <a:spcAft>
                <a:spcPts val="0"/>
              </a:spcAft>
              <a:buClr>
                <a:schemeClr val="dk1"/>
              </a:buClr>
              <a:buSzPts val="1100"/>
              <a:buFont typeface="Arial"/>
              <a:buNone/>
            </a:pPr>
            <a:r>
              <a:rPr lang="en" sz="1200" u="sng">
                <a:solidFill>
                  <a:schemeClr val="dk1"/>
                </a:solidFill>
              </a:rPr>
              <a:t>Eco-friendly scented-wax candles, made from 100% plastic waste.</a:t>
            </a:r>
            <a:endParaRPr sz="1200" u="sng">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External Facts (Consumers)</a:t>
            </a:r>
            <a:endParaRPr b="1"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Fact 1:</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Market Size = number of potential customers * spending per customer</a:t>
            </a:r>
            <a:endParaRPr sz="1200">
              <a:solidFill>
                <a:schemeClr val="dk1"/>
              </a:solidFill>
            </a:endParaRPr>
          </a:p>
          <a:p>
            <a:pPr indent="457200" lvl="0" marL="457200" rtl="0" algn="l">
              <a:spcBef>
                <a:spcPts val="0"/>
              </a:spcBef>
              <a:spcAft>
                <a:spcPts val="0"/>
              </a:spcAft>
              <a:buClr>
                <a:schemeClr val="dk1"/>
              </a:buClr>
              <a:buSzPts val="1100"/>
              <a:buFont typeface="Arial"/>
              <a:buNone/>
            </a:pPr>
            <a:r>
              <a:rPr lang="en" sz="1200">
                <a:solidFill>
                  <a:schemeClr val="dk1"/>
                </a:solidFill>
              </a:rPr>
              <a:t>= 8 million * CA$18</a:t>
            </a:r>
            <a:endParaRPr sz="1200">
              <a:solidFill>
                <a:schemeClr val="dk1"/>
              </a:solidFill>
            </a:endParaRPr>
          </a:p>
          <a:p>
            <a:pPr indent="457200" lvl="0" marL="457200" rtl="0" algn="l">
              <a:spcBef>
                <a:spcPts val="0"/>
              </a:spcBef>
              <a:spcAft>
                <a:spcPts val="0"/>
              </a:spcAft>
              <a:buClr>
                <a:schemeClr val="dk1"/>
              </a:buClr>
              <a:buSzPts val="1100"/>
              <a:buFont typeface="Arial"/>
              <a:buNone/>
            </a:pPr>
            <a:r>
              <a:rPr lang="en" sz="1200">
                <a:solidFill>
                  <a:schemeClr val="dk1"/>
                </a:solidFill>
              </a:rPr>
              <a:t>= 144 million</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(See the Fact 2-6 for the explanation of the numbers used for calculation.)</a:t>
            </a:r>
            <a:endParaRPr sz="12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sp>
        <p:nvSpPr>
          <p:cNvPr id="432" name="Google Shape;432;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33" name="Google Shape;433;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rPr>
              <a:t>Fact 2:</a:t>
            </a:r>
            <a:endParaRPr sz="1200">
              <a:solidFill>
                <a:srgbClr val="000000"/>
              </a:solidFill>
            </a:endParaRPr>
          </a:p>
          <a:p>
            <a:pPr indent="0" lvl="0" marL="0" rtl="0" algn="l">
              <a:spcBef>
                <a:spcPts val="0"/>
              </a:spcBef>
              <a:spcAft>
                <a:spcPts val="0"/>
              </a:spcAft>
              <a:buNone/>
            </a:pPr>
            <a:r>
              <a:rPr lang="en" sz="1200">
                <a:solidFill>
                  <a:srgbClr val="000000"/>
                </a:solidFill>
              </a:rPr>
              <a:t>In 2020, the total number of people using air fresheners, scented candles, and fabric fresheners was 19.4 million based on light, medium, and heavy users in the Great Britain.</a:t>
            </a:r>
            <a:endParaRPr sz="1200">
              <a:solidFill>
                <a:srgbClr val="000000"/>
              </a:solidFill>
            </a:endParaRPr>
          </a:p>
          <a:p>
            <a:pPr indent="0" lvl="0" marL="0" rtl="0" algn="l">
              <a:spcBef>
                <a:spcPts val="0"/>
              </a:spcBef>
              <a:spcAft>
                <a:spcPts val="0"/>
              </a:spcAft>
              <a:buNone/>
            </a:pPr>
            <a:r>
              <a:rPr lang="en" sz="1200">
                <a:solidFill>
                  <a:srgbClr val="000000"/>
                </a:solidFill>
              </a:rPr>
              <a:t> </a:t>
            </a:r>
            <a:endParaRPr sz="1200" u="sng">
              <a:solidFill>
                <a:srgbClr val="0000FF"/>
              </a:solidFill>
            </a:endParaRPr>
          </a:p>
          <a:p>
            <a:pPr indent="0" lvl="0" marL="0" rtl="0" algn="l">
              <a:spcBef>
                <a:spcPts val="0"/>
              </a:spcBef>
              <a:spcAft>
                <a:spcPts val="0"/>
              </a:spcAft>
              <a:buNone/>
            </a:pPr>
            <a:r>
              <a:t/>
            </a:r>
            <a:endParaRPr b="1"/>
          </a:p>
          <a:p>
            <a:pPr indent="0" lvl="0" marL="0" rtl="0" algn="l">
              <a:spcBef>
                <a:spcPts val="0"/>
              </a:spcBef>
              <a:spcAft>
                <a:spcPts val="1200"/>
              </a:spcAft>
              <a:buNone/>
            </a:pPr>
            <a:r>
              <a:t/>
            </a:r>
            <a:endParaRPr/>
          </a:p>
        </p:txBody>
      </p:sp>
      <p:pic>
        <p:nvPicPr>
          <p:cNvPr id="434" name="Google Shape;434;p55"/>
          <p:cNvPicPr preferRelativeResize="0"/>
          <p:nvPr/>
        </p:nvPicPr>
        <p:blipFill>
          <a:blip r:embed="rId3">
            <a:alphaModFix/>
          </a:blip>
          <a:stretch>
            <a:fillRect/>
          </a:stretch>
        </p:blipFill>
        <p:spPr>
          <a:xfrm>
            <a:off x="1219200" y="1988350"/>
            <a:ext cx="6705600" cy="1999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8" name="Shape 438"/>
        <p:cNvGrpSpPr/>
        <p:nvPr/>
      </p:nvGrpSpPr>
      <p:grpSpPr>
        <a:xfrm>
          <a:off x="0" y="0"/>
          <a:ext cx="0" cy="0"/>
          <a:chOff x="0" y="0"/>
          <a:chExt cx="0" cy="0"/>
        </a:xfrm>
      </p:grpSpPr>
      <p:sp>
        <p:nvSpPr>
          <p:cNvPr id="439" name="Google Shape;439;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40" name="Google Shape;440;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rPr>
              <a:t> </a:t>
            </a:r>
            <a:endParaRPr sz="1200">
              <a:solidFill>
                <a:srgbClr val="000000"/>
              </a:solidFill>
            </a:endParaRPr>
          </a:p>
          <a:p>
            <a:pPr indent="0" lvl="0" marL="0" rtl="0" algn="l">
              <a:spcBef>
                <a:spcPts val="0"/>
              </a:spcBef>
              <a:spcAft>
                <a:spcPts val="0"/>
              </a:spcAft>
              <a:buNone/>
            </a:pPr>
            <a:r>
              <a:rPr lang="en" sz="1200">
                <a:solidFill>
                  <a:srgbClr val="000000"/>
                </a:solidFill>
              </a:rPr>
              <a:t>Fact 3:</a:t>
            </a:r>
            <a:endParaRPr sz="1200">
              <a:solidFill>
                <a:srgbClr val="000000"/>
              </a:solidFill>
            </a:endParaRPr>
          </a:p>
          <a:p>
            <a:pPr indent="0" lvl="0" marL="0" rtl="0" algn="l">
              <a:spcBef>
                <a:spcPts val="0"/>
              </a:spcBef>
              <a:spcAft>
                <a:spcPts val="0"/>
              </a:spcAft>
              <a:buNone/>
            </a:pPr>
            <a:r>
              <a:rPr lang="en" sz="1200">
                <a:solidFill>
                  <a:srgbClr val="000000"/>
                </a:solidFill>
              </a:rPr>
              <a:t>And the population of Great Britain (UK – Norther Ireland) in 2020 was 65 million. Therefore, roughly 30% of the people in Great Britain uses all 3 categories of products.</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 </a:t>
            </a:r>
            <a:endParaRPr sz="1200" u="sng">
              <a:solidFill>
                <a:srgbClr val="0000FF"/>
              </a:solidFill>
            </a:endParaRPr>
          </a:p>
          <a:p>
            <a:pPr indent="0" lvl="0" marL="0" rtl="0" algn="l">
              <a:spcBef>
                <a:spcPts val="0"/>
              </a:spcBef>
              <a:spcAft>
                <a:spcPts val="0"/>
              </a:spcAft>
              <a:buNone/>
            </a:pPr>
            <a:r>
              <a:t/>
            </a:r>
            <a:endParaRPr b="1"/>
          </a:p>
          <a:p>
            <a:pPr indent="0" lvl="0" marL="0" rtl="0" algn="l">
              <a:spcBef>
                <a:spcPts val="0"/>
              </a:spcBef>
              <a:spcAft>
                <a:spcPts val="1200"/>
              </a:spcAft>
              <a:buNone/>
            </a:pPr>
            <a:r>
              <a:t/>
            </a:r>
            <a:endParaRPr/>
          </a:p>
        </p:txBody>
      </p:sp>
      <p:pic>
        <p:nvPicPr>
          <p:cNvPr id="441" name="Google Shape;441;p56"/>
          <p:cNvPicPr preferRelativeResize="0"/>
          <p:nvPr/>
        </p:nvPicPr>
        <p:blipFill>
          <a:blip r:embed="rId3">
            <a:alphaModFix/>
          </a:blip>
          <a:stretch>
            <a:fillRect/>
          </a:stretch>
        </p:blipFill>
        <p:spPr>
          <a:xfrm>
            <a:off x="311700" y="2374475"/>
            <a:ext cx="4152900" cy="1695450"/>
          </a:xfrm>
          <a:prstGeom prst="rect">
            <a:avLst/>
          </a:prstGeom>
          <a:noFill/>
          <a:ln>
            <a:noFill/>
          </a:ln>
        </p:spPr>
      </p:pic>
      <p:pic>
        <p:nvPicPr>
          <p:cNvPr id="442" name="Google Shape;442;p56"/>
          <p:cNvPicPr preferRelativeResize="0"/>
          <p:nvPr/>
        </p:nvPicPr>
        <p:blipFill>
          <a:blip r:embed="rId4">
            <a:alphaModFix/>
          </a:blip>
          <a:stretch>
            <a:fillRect/>
          </a:stretch>
        </p:blipFill>
        <p:spPr>
          <a:xfrm>
            <a:off x="4888950" y="2374475"/>
            <a:ext cx="3943350" cy="1695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6" name="Shape 446"/>
        <p:cNvGrpSpPr/>
        <p:nvPr/>
      </p:nvGrpSpPr>
      <p:grpSpPr>
        <a:xfrm>
          <a:off x="0" y="0"/>
          <a:ext cx="0" cy="0"/>
          <a:chOff x="0" y="0"/>
          <a:chExt cx="0" cy="0"/>
        </a:xfrm>
      </p:grpSpPr>
      <p:sp>
        <p:nvSpPr>
          <p:cNvPr id="447" name="Google Shape;447;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48" name="Google Shape;44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rPr>
              <a:t> </a:t>
            </a:r>
            <a:endParaRPr sz="1200">
              <a:solidFill>
                <a:srgbClr val="000000"/>
              </a:solidFill>
            </a:endParaRPr>
          </a:p>
          <a:p>
            <a:pPr indent="0" lvl="0" marL="0" rtl="0" algn="l">
              <a:spcBef>
                <a:spcPts val="0"/>
              </a:spcBef>
              <a:spcAft>
                <a:spcPts val="0"/>
              </a:spcAft>
              <a:buClr>
                <a:schemeClr val="dk1"/>
              </a:buClr>
              <a:buSzPts val="1100"/>
              <a:buFont typeface="Arial"/>
              <a:buNone/>
            </a:pPr>
            <a:r>
              <a:rPr lang="en" sz="1200">
                <a:solidFill>
                  <a:schemeClr val="dk1"/>
                </a:solidFill>
              </a:rPr>
              <a:t>Fact 4:</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 study conducted in the US in 2018 shows that the consumer behaviour of home fragrances is more biased towards candles. About 74% females and 55% males were more likely to prefer scented candles as home scent/fragrance.</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 we will use 30% of total population in Canada for our further calculations.</a:t>
            </a:r>
            <a:endParaRPr sz="1200">
              <a:solidFill>
                <a:schemeClr val="dk1"/>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 </a:t>
            </a:r>
            <a:endParaRPr sz="1200" u="sng">
              <a:solidFill>
                <a:srgbClr val="0000FF"/>
              </a:solidFill>
            </a:endParaRPr>
          </a:p>
          <a:p>
            <a:pPr indent="0" lvl="0" marL="0" rtl="0" algn="l">
              <a:spcBef>
                <a:spcPts val="0"/>
              </a:spcBef>
              <a:spcAft>
                <a:spcPts val="0"/>
              </a:spcAft>
              <a:buNone/>
            </a:pPr>
            <a:r>
              <a:t/>
            </a:r>
            <a:endParaRPr b="1"/>
          </a:p>
          <a:p>
            <a:pPr indent="0" lvl="0" marL="0" rtl="0" algn="l">
              <a:spcBef>
                <a:spcPts val="0"/>
              </a:spcBef>
              <a:spcAft>
                <a:spcPts val="1200"/>
              </a:spcAft>
              <a:buNone/>
            </a:pPr>
            <a:r>
              <a:t/>
            </a:r>
            <a:endParaRPr/>
          </a:p>
        </p:txBody>
      </p:sp>
      <p:pic>
        <p:nvPicPr>
          <p:cNvPr id="449" name="Google Shape;449;p57"/>
          <p:cNvPicPr preferRelativeResize="0"/>
          <p:nvPr/>
        </p:nvPicPr>
        <p:blipFill>
          <a:blip r:embed="rId3">
            <a:alphaModFix/>
          </a:blip>
          <a:stretch>
            <a:fillRect/>
          </a:stretch>
        </p:blipFill>
        <p:spPr>
          <a:xfrm>
            <a:off x="1052450" y="2437875"/>
            <a:ext cx="7039101" cy="2494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sp>
        <p:nvSpPr>
          <p:cNvPr id="454" name="Google Shape;454;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55" name="Google Shape;455;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rPr>
              <a:t> </a:t>
            </a:r>
            <a:endParaRPr sz="1200">
              <a:solidFill>
                <a:srgbClr val="000000"/>
              </a:solidFill>
            </a:endParaRPr>
          </a:p>
          <a:p>
            <a:pPr indent="0" lvl="0" marL="0" rtl="0" algn="l">
              <a:spcBef>
                <a:spcPts val="0"/>
              </a:spcBef>
              <a:spcAft>
                <a:spcPts val="0"/>
              </a:spcAft>
              <a:buClr>
                <a:schemeClr val="dk1"/>
              </a:buClr>
              <a:buSzPts val="1100"/>
              <a:buFont typeface="Arial"/>
              <a:buNone/>
            </a:pPr>
            <a:r>
              <a:rPr lang="en" sz="1200">
                <a:solidFill>
                  <a:schemeClr val="dk1"/>
                </a:solidFill>
              </a:rPr>
              <a:t>Fact 5:</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 population of Canada in 2020 was 38 million, however, the general trends show the population will increase in the coming years. Thus, 30% of 38 million is 11.4 million. Let, consider</a:t>
            </a:r>
            <a:r>
              <a:rPr b="1" lang="en" sz="1200">
                <a:solidFill>
                  <a:schemeClr val="dk1"/>
                </a:solidFill>
              </a:rPr>
              <a:t> 7-8 million people</a:t>
            </a:r>
            <a:r>
              <a:rPr lang="en" sz="1200">
                <a:solidFill>
                  <a:schemeClr val="dk1"/>
                </a:solidFill>
              </a:rPr>
              <a:t> (decreasing) uses scented candle in Canada, and that is our e</a:t>
            </a:r>
            <a:r>
              <a:rPr b="1" lang="en" sz="1200">
                <a:solidFill>
                  <a:schemeClr val="dk1"/>
                </a:solidFill>
              </a:rPr>
              <a:t>stimated number of potential customers/consumers</a:t>
            </a: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 </a:t>
            </a:r>
            <a:endParaRPr sz="1200" u="sng">
              <a:solidFill>
                <a:srgbClr val="0000FF"/>
              </a:solidFill>
            </a:endParaRPr>
          </a:p>
          <a:p>
            <a:pPr indent="0" lvl="0" marL="0" rtl="0" algn="l">
              <a:spcBef>
                <a:spcPts val="0"/>
              </a:spcBef>
              <a:spcAft>
                <a:spcPts val="0"/>
              </a:spcAft>
              <a:buNone/>
            </a:pPr>
            <a:r>
              <a:t/>
            </a:r>
            <a:endParaRPr b="1"/>
          </a:p>
          <a:p>
            <a:pPr indent="0" lvl="0" marL="0" rtl="0" algn="l">
              <a:spcBef>
                <a:spcPts val="0"/>
              </a:spcBef>
              <a:spcAft>
                <a:spcPts val="1200"/>
              </a:spcAft>
              <a:buNone/>
            </a:pPr>
            <a:r>
              <a:t/>
            </a:r>
            <a:endParaRPr/>
          </a:p>
        </p:txBody>
      </p:sp>
      <p:pic>
        <p:nvPicPr>
          <p:cNvPr id="456" name="Google Shape;456;p58"/>
          <p:cNvPicPr preferRelativeResize="0"/>
          <p:nvPr/>
        </p:nvPicPr>
        <p:blipFill>
          <a:blip r:embed="rId3">
            <a:alphaModFix/>
          </a:blip>
          <a:stretch>
            <a:fillRect/>
          </a:stretch>
        </p:blipFill>
        <p:spPr>
          <a:xfrm>
            <a:off x="1113513" y="2395600"/>
            <a:ext cx="6916974" cy="2494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62" name="Google Shape;462;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rPr>
              <a:t> </a:t>
            </a:r>
            <a:endParaRPr sz="1200">
              <a:solidFill>
                <a:srgbClr val="000000"/>
              </a:solidFill>
            </a:endParaRPr>
          </a:p>
          <a:p>
            <a:pPr indent="0" lvl="0" marL="0" rtl="0" algn="l">
              <a:spcBef>
                <a:spcPts val="0"/>
              </a:spcBef>
              <a:spcAft>
                <a:spcPts val="0"/>
              </a:spcAft>
              <a:buNone/>
            </a:pPr>
            <a:r>
              <a:rPr lang="en" sz="1200">
                <a:solidFill>
                  <a:schemeClr val="dk1"/>
                </a:solidFill>
              </a:rPr>
              <a:t>Fact 6:</a:t>
            </a:r>
            <a:endParaRPr sz="1200">
              <a:solidFill>
                <a:schemeClr val="dk1"/>
              </a:solidFill>
            </a:endParaRPr>
          </a:p>
          <a:p>
            <a:pPr indent="0" lvl="0" marL="0" rtl="0" algn="l">
              <a:spcBef>
                <a:spcPts val="0"/>
              </a:spcBef>
              <a:spcAft>
                <a:spcPts val="0"/>
              </a:spcAft>
              <a:buNone/>
            </a:pPr>
            <a:r>
              <a:rPr lang="en" sz="1200">
                <a:solidFill>
                  <a:schemeClr val="dk1"/>
                </a:solidFill>
              </a:rPr>
              <a:t>The sales value of home scented candles in the US in 2020 is 1,595.30 million dollars. Therefore, again if we consider 30% of the total population in 2020, we end up with 100 million people (increasing) that used scented candles in the US. Therefore, the </a:t>
            </a:r>
            <a:r>
              <a:rPr b="1" lang="en" sz="1200">
                <a:solidFill>
                  <a:schemeClr val="dk1"/>
                </a:solidFill>
              </a:rPr>
              <a:t>spending per customer</a:t>
            </a:r>
            <a:r>
              <a:rPr lang="en" sz="1200">
                <a:solidFill>
                  <a:schemeClr val="dk1"/>
                </a:solidFill>
              </a:rPr>
              <a:t> on scented candles can be estimated to be </a:t>
            </a:r>
            <a:r>
              <a:rPr b="1" lang="en" sz="1200">
                <a:solidFill>
                  <a:schemeClr val="dk1"/>
                </a:solidFill>
              </a:rPr>
              <a:t>US$15-16 or CA$18-19</a:t>
            </a: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 </a:t>
            </a:r>
            <a:endParaRPr sz="1200" u="sng">
              <a:solidFill>
                <a:srgbClr val="0000FF"/>
              </a:solidFill>
            </a:endParaRPr>
          </a:p>
          <a:p>
            <a:pPr indent="0" lvl="0" marL="0" rtl="0" algn="l">
              <a:spcBef>
                <a:spcPts val="0"/>
              </a:spcBef>
              <a:spcAft>
                <a:spcPts val="0"/>
              </a:spcAft>
              <a:buNone/>
            </a:pPr>
            <a:r>
              <a:t/>
            </a:r>
            <a:endParaRPr b="1"/>
          </a:p>
          <a:p>
            <a:pPr indent="0" lvl="0" marL="0" rtl="0" algn="l">
              <a:spcBef>
                <a:spcPts val="0"/>
              </a:spcBef>
              <a:spcAft>
                <a:spcPts val="1200"/>
              </a:spcAft>
              <a:buNone/>
            </a:pPr>
            <a:r>
              <a:t/>
            </a:r>
            <a:endParaRPr/>
          </a:p>
        </p:txBody>
      </p:sp>
      <p:pic>
        <p:nvPicPr>
          <p:cNvPr id="463" name="Google Shape;463;p59"/>
          <p:cNvPicPr preferRelativeResize="0"/>
          <p:nvPr/>
        </p:nvPicPr>
        <p:blipFill>
          <a:blip r:embed="rId3">
            <a:alphaModFix/>
          </a:blip>
          <a:stretch>
            <a:fillRect/>
          </a:stretch>
        </p:blipFill>
        <p:spPr>
          <a:xfrm>
            <a:off x="1272825" y="2459000"/>
            <a:ext cx="6598351" cy="2451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 name="Shape 467"/>
        <p:cNvGrpSpPr/>
        <p:nvPr/>
      </p:nvGrpSpPr>
      <p:grpSpPr>
        <a:xfrm>
          <a:off x="0" y="0"/>
          <a:ext cx="0" cy="0"/>
          <a:chOff x="0" y="0"/>
          <a:chExt cx="0" cy="0"/>
        </a:xfrm>
      </p:grpSpPr>
      <p:sp>
        <p:nvSpPr>
          <p:cNvPr id="468" name="Google Shape;468;p6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69" name="Google Shape;469;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200">
                <a:solidFill>
                  <a:srgbClr val="000000"/>
                </a:solidFill>
              </a:rPr>
              <a:t> </a:t>
            </a:r>
            <a:endParaRPr sz="1200">
              <a:solidFill>
                <a:srgbClr val="000000"/>
              </a:solidFill>
            </a:endParaRPr>
          </a:p>
          <a:p>
            <a:pPr indent="0" lvl="0" marL="0" rtl="0" algn="l">
              <a:spcBef>
                <a:spcPts val="0"/>
              </a:spcBef>
              <a:spcAft>
                <a:spcPts val="0"/>
              </a:spcAft>
              <a:buNone/>
            </a:pPr>
            <a:r>
              <a:rPr b="1" lang="en" sz="1200">
                <a:solidFill>
                  <a:schemeClr val="dk1"/>
                </a:solidFill>
              </a:rPr>
              <a:t>External Facts (Competition)</a:t>
            </a:r>
            <a:endParaRPr b="1" sz="1200">
              <a:solidFill>
                <a:schemeClr val="dk1"/>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0" lvl="0" marL="0" rtl="0" algn="l">
              <a:spcBef>
                <a:spcPts val="0"/>
              </a:spcBef>
              <a:spcAft>
                <a:spcPts val="0"/>
              </a:spcAft>
              <a:buNone/>
            </a:pPr>
            <a:r>
              <a:rPr lang="en" sz="1200">
                <a:solidFill>
                  <a:schemeClr val="dk1"/>
                </a:solidFill>
              </a:rPr>
              <a:t>Fact 1:</a:t>
            </a:r>
            <a:endParaRPr sz="1200">
              <a:solidFill>
                <a:schemeClr val="dk1"/>
              </a:solidFill>
            </a:endParaRPr>
          </a:p>
          <a:p>
            <a:pPr indent="0" lvl="0" marL="0" rtl="0" algn="l">
              <a:spcBef>
                <a:spcPts val="0"/>
              </a:spcBef>
              <a:spcAft>
                <a:spcPts val="0"/>
              </a:spcAft>
              <a:buNone/>
            </a:pPr>
            <a:r>
              <a:rPr lang="en" sz="1200">
                <a:solidFill>
                  <a:schemeClr val="dk1"/>
                </a:solidFill>
              </a:rPr>
              <a:t>In a study conducted in the US in 2020 reflects that the leading scents candles companies are mostly privately owned, and the sales revenue of the private labels is 4 times higher than the second in rank, SC Johnson &amp; Sons. This suggests that our company will be competing with small scale private companies rather than large-scale manufactures. Therefore, this structure should help us to market our product without having to compromise on the price and to get a hold on the market faster by supplying quality products.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rPr lang="en" sz="1200">
                <a:solidFill>
                  <a:srgbClr val="000000"/>
                </a:solidFill>
              </a:rPr>
              <a:t> </a:t>
            </a:r>
            <a:endParaRPr sz="1200" u="sng">
              <a:solidFill>
                <a:srgbClr val="0000FF"/>
              </a:solidFill>
            </a:endParaRPr>
          </a:p>
          <a:p>
            <a:pPr indent="0" lvl="0" marL="0" rtl="0" algn="l">
              <a:spcBef>
                <a:spcPts val="0"/>
              </a:spcBef>
              <a:spcAft>
                <a:spcPts val="0"/>
              </a:spcAft>
              <a:buNone/>
            </a:pPr>
            <a:r>
              <a:t/>
            </a:r>
            <a:endParaRPr b="1"/>
          </a:p>
          <a:p>
            <a:pPr indent="0" lvl="0" marL="0" rtl="0" algn="l">
              <a:spcBef>
                <a:spcPts val="0"/>
              </a:spcBef>
              <a:spcAft>
                <a:spcPts val="1200"/>
              </a:spcAft>
              <a:buNone/>
            </a:pPr>
            <a:r>
              <a:t/>
            </a:r>
            <a:endParaRPr/>
          </a:p>
        </p:txBody>
      </p:sp>
      <p:pic>
        <p:nvPicPr>
          <p:cNvPr id="470" name="Google Shape;470;p60"/>
          <p:cNvPicPr preferRelativeResize="0"/>
          <p:nvPr/>
        </p:nvPicPr>
        <p:blipFill>
          <a:blip r:embed="rId3">
            <a:alphaModFix/>
          </a:blip>
          <a:stretch>
            <a:fillRect/>
          </a:stretch>
        </p:blipFill>
        <p:spPr>
          <a:xfrm>
            <a:off x="1895350" y="2853600"/>
            <a:ext cx="5353300" cy="2076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6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76" name="Google Shape;476;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rPr>
              <a:t> </a:t>
            </a:r>
            <a:endParaRPr sz="1200">
              <a:solidFill>
                <a:srgbClr val="000000"/>
              </a:solidFill>
            </a:endParaRPr>
          </a:p>
          <a:p>
            <a:pPr indent="0" lvl="0" marL="0" rtl="0" algn="l">
              <a:spcBef>
                <a:spcPts val="0"/>
              </a:spcBef>
              <a:spcAft>
                <a:spcPts val="0"/>
              </a:spcAft>
              <a:buNone/>
            </a:pPr>
            <a:r>
              <a:rPr b="1" lang="en" sz="1200">
                <a:solidFill>
                  <a:srgbClr val="000000"/>
                </a:solidFill>
              </a:rPr>
              <a:t>Internal Facts (Company)</a:t>
            </a:r>
            <a:endParaRPr b="1" sz="1200">
              <a:solidFill>
                <a:srgbClr val="000000"/>
              </a:solidFill>
            </a:endParaRPr>
          </a:p>
          <a:p>
            <a:pPr indent="0" lvl="0" marL="0" rtl="0" algn="l">
              <a:spcBef>
                <a:spcPts val="0"/>
              </a:spcBef>
              <a:spcAft>
                <a:spcPts val="0"/>
              </a:spcAft>
              <a:buNone/>
            </a:pPr>
            <a:r>
              <a:rPr lang="en" sz="1200">
                <a:solidFill>
                  <a:srgbClr val="000000"/>
                </a:solidFill>
              </a:rPr>
              <a:t> </a:t>
            </a:r>
            <a:endParaRPr sz="1200">
              <a:solidFill>
                <a:srgbClr val="000000"/>
              </a:solidFill>
            </a:endParaRPr>
          </a:p>
          <a:p>
            <a:pPr indent="0" lvl="0" marL="0" rtl="0" algn="l">
              <a:spcBef>
                <a:spcPts val="0"/>
              </a:spcBef>
              <a:spcAft>
                <a:spcPts val="0"/>
              </a:spcAft>
              <a:buNone/>
            </a:pPr>
            <a:r>
              <a:rPr lang="en" sz="1200">
                <a:solidFill>
                  <a:srgbClr val="000000"/>
                </a:solidFill>
              </a:rPr>
              <a:t>Fact 1: Cost-</a:t>
            </a:r>
            <a:endParaRPr sz="1200">
              <a:solidFill>
                <a:srgbClr val="000000"/>
              </a:solidFill>
            </a:endParaRPr>
          </a:p>
          <a:p>
            <a:pPr indent="0" lvl="0" marL="0" rtl="0" algn="l">
              <a:spcBef>
                <a:spcPts val="0"/>
              </a:spcBef>
              <a:spcAft>
                <a:spcPts val="0"/>
              </a:spcAft>
              <a:buNone/>
            </a:pPr>
            <a:r>
              <a:rPr lang="en" sz="1200">
                <a:solidFill>
                  <a:srgbClr val="000000"/>
                </a:solidFill>
              </a:rPr>
              <a:t>Based on research in the US, the cost structure of producing candles is as follows:</a:t>
            </a:r>
            <a:endParaRPr sz="1200">
              <a:solidFill>
                <a:srgbClr val="000000"/>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This research claims that in 2020 the profit margin of candles industry was 11.5% of the revenue, however, in the next 5 years, the profit margin is anticipated to increase up to more than 15% due to the reducing costs of “purchases” (COGs). As we are a start-up and as we will be using eco-friendly wax, therefore, the chances of the increase in the profit are uncertain. However, </a:t>
            </a:r>
            <a:r>
              <a:rPr b="1" lang="en" sz="1200">
                <a:solidFill>
                  <a:schemeClr val="dk1"/>
                </a:solidFill>
              </a:rPr>
              <a:t>the revenue is also anticipated to gain an annual growth of 2.9% from 2020-2025.</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 name="Shape 480"/>
        <p:cNvGrpSpPr/>
        <p:nvPr/>
      </p:nvGrpSpPr>
      <p:grpSpPr>
        <a:xfrm>
          <a:off x="0" y="0"/>
          <a:ext cx="0" cy="0"/>
          <a:chOff x="0" y="0"/>
          <a:chExt cx="0" cy="0"/>
        </a:xfrm>
      </p:grpSpPr>
      <p:sp>
        <p:nvSpPr>
          <p:cNvPr id="481" name="Google Shape;481;p6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82" name="Google Shape;482;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chemeClr val="dk1"/>
                </a:solidFill>
              </a:rPr>
              <a:t>Nonetheless, for the cost calculation we are considering that our company’s profit margin will 15</a:t>
            </a:r>
            <a:r>
              <a:rPr b="1" lang="en" sz="1200">
                <a:solidFill>
                  <a:schemeClr val="dk1"/>
                </a:solidFill>
              </a:rPr>
              <a:t>% of the revenue for the next five years</a:t>
            </a:r>
            <a:r>
              <a:rPr lang="en" sz="1200">
                <a:solidFill>
                  <a:schemeClr val="dk1"/>
                </a:solidFill>
              </a:rPr>
              <a:t>. Therefore, if we initially invest </a:t>
            </a:r>
            <a:r>
              <a:rPr lang="en" sz="1200" u="sng">
                <a:solidFill>
                  <a:schemeClr val="dk1"/>
                </a:solidFill>
              </a:rPr>
              <a:t>CA$100,000</a:t>
            </a:r>
            <a:r>
              <a:rPr lang="en" sz="1200">
                <a:solidFill>
                  <a:schemeClr val="dk1"/>
                </a:solidFill>
              </a:rPr>
              <a:t>, we are expecting to earn a minimum revenue of </a:t>
            </a:r>
            <a:r>
              <a:rPr lang="en" sz="1200" u="sng">
                <a:solidFill>
                  <a:schemeClr val="dk1"/>
                </a:solidFill>
              </a:rPr>
              <a:t>CA$180,000</a:t>
            </a:r>
            <a:r>
              <a:rPr lang="en" sz="1200">
                <a:solidFill>
                  <a:schemeClr val="dk1"/>
                </a:solidFill>
              </a:rPr>
              <a:t> at the end of first fiscal year. A successful marketing of the product can result in </a:t>
            </a:r>
            <a:r>
              <a:rPr b="1" lang="en" sz="1200">
                <a:solidFill>
                  <a:schemeClr val="dk1"/>
                </a:solidFill>
              </a:rPr>
              <a:t>an estimated compound profit of CA$260,000 after five years</a:t>
            </a:r>
            <a:r>
              <a:rPr lang="en" sz="1200">
                <a:solidFill>
                  <a:schemeClr val="dk1"/>
                </a:solidFill>
              </a:rPr>
              <a:t>.</a:t>
            </a:r>
            <a:endParaRPr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 </a:t>
            </a:r>
            <a:endParaRPr b="1"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In conclusion, in five years the sales revenue will return 3.5x (three and half times) the initial amount of the investment made on the company.</a:t>
            </a:r>
            <a:endParaRPr b="1" sz="1200">
              <a:solidFill>
                <a:schemeClr val="dk1"/>
              </a:solidFill>
            </a:endParaRPr>
          </a:p>
        </p:txBody>
      </p:sp>
      <p:pic>
        <p:nvPicPr>
          <p:cNvPr id="483" name="Google Shape;483;p62"/>
          <p:cNvPicPr preferRelativeResize="0"/>
          <p:nvPr/>
        </p:nvPicPr>
        <p:blipFill>
          <a:blip r:embed="rId3">
            <a:alphaModFix/>
          </a:blip>
          <a:stretch>
            <a:fillRect/>
          </a:stretch>
        </p:blipFill>
        <p:spPr>
          <a:xfrm>
            <a:off x="4420646" y="2654375"/>
            <a:ext cx="3668049" cy="1914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7" name="Shape 487"/>
        <p:cNvGrpSpPr/>
        <p:nvPr/>
      </p:nvGrpSpPr>
      <p:grpSpPr>
        <a:xfrm>
          <a:off x="0" y="0"/>
          <a:ext cx="0" cy="0"/>
          <a:chOff x="0" y="0"/>
          <a:chExt cx="0" cy="0"/>
        </a:xfrm>
      </p:grpSpPr>
      <p:sp>
        <p:nvSpPr>
          <p:cNvPr id="488" name="Google Shape;488;p6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89" name="Google Shape;489;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dk1"/>
                </a:solidFill>
              </a:rPr>
              <a:t>Fact 2: Team strengths + weaknesses-</a:t>
            </a:r>
            <a:endParaRPr sz="1200">
              <a:solidFill>
                <a:schemeClr val="dk1"/>
              </a:solidFill>
            </a:endParaRPr>
          </a:p>
          <a:p>
            <a:pPr indent="-228600" lvl="0" marL="457200" rtl="0" algn="l">
              <a:spcBef>
                <a:spcPts val="0"/>
              </a:spcBef>
              <a:spcAft>
                <a:spcPts val="0"/>
              </a:spcAft>
              <a:buNone/>
            </a:pPr>
            <a:r>
              <a:rPr lang="en" sz="12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200">
                <a:solidFill>
                  <a:schemeClr val="dk1"/>
                </a:solidFill>
              </a:rPr>
              <a:t>Our product, scented-wax candles, is completely made from 100% waste plastic. Source:</a:t>
            </a:r>
            <a:endParaRPr sz="1200">
              <a:solidFill>
                <a:schemeClr val="dk1"/>
              </a:solidFill>
            </a:endParaRPr>
          </a:p>
          <a:p>
            <a:pPr indent="0" lvl="0" marL="457200" rtl="0" algn="l">
              <a:spcBef>
                <a:spcPts val="0"/>
              </a:spcBef>
              <a:spcAft>
                <a:spcPts val="0"/>
              </a:spcAft>
              <a:buNone/>
            </a:pPr>
            <a:r>
              <a:rPr lang="en" sz="1200" u="sng">
                <a:solidFill>
                  <a:srgbClr val="0000FF"/>
                </a:solidFill>
                <a:hlinkClick r:id="rId3">
                  <a:extLst>
                    <a:ext uri="{A12FA001-AC4F-418D-AE19-62706E023703}">
                      <ahyp:hlinkClr val="tx"/>
                    </a:ext>
                  </a:extLst>
                </a:hlinkClick>
              </a:rPr>
              <a:t>https://www.irishtimes.com/business/retail-and-services/world-s-first-facility-converting-plastic-waste-to-wax-opens-in-laois-1.3958081</a:t>
            </a:r>
            <a:endParaRPr sz="1200" u="sng">
              <a:solidFill>
                <a:srgbClr val="0000FF"/>
              </a:solidFill>
            </a:endParaRPr>
          </a:p>
          <a:p>
            <a:pPr indent="0" lvl="0" marL="0" rtl="0" algn="l">
              <a:spcBef>
                <a:spcPts val="0"/>
              </a:spcBef>
              <a:spcAft>
                <a:spcPts val="0"/>
              </a:spcAft>
              <a:buNone/>
            </a:pPr>
            <a:r>
              <a:rPr lang="en" sz="1200">
                <a:solidFill>
                  <a:schemeClr val="dk1"/>
                </a:solidFill>
              </a:rPr>
              <a:t> </a:t>
            </a:r>
            <a:endParaRPr sz="1200">
              <a:solidFill>
                <a:schemeClr val="dk1"/>
              </a:solidFill>
            </a:endParaRPr>
          </a:p>
          <a:p>
            <a:pPr indent="-228600" lvl="0" marL="457200" rtl="0" algn="l">
              <a:spcBef>
                <a:spcPts val="0"/>
              </a:spcBef>
              <a:spcAft>
                <a:spcPts val="0"/>
              </a:spcAft>
              <a:buNone/>
            </a:pPr>
            <a:r>
              <a:rPr lang="en" sz="12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200">
                <a:solidFill>
                  <a:schemeClr val="dk1"/>
                </a:solidFill>
              </a:rPr>
              <a:t>And in recent years, plastic waste is a major cause of environmental pollution, and it is predicted to reach as high as 12 billion metric tons by 2050, that is double the amount of plastic waste production in 2015.</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a:p>
        </p:txBody>
      </p:sp>
      <p:pic>
        <p:nvPicPr>
          <p:cNvPr id="490" name="Google Shape;490;p63"/>
          <p:cNvPicPr preferRelativeResize="0"/>
          <p:nvPr/>
        </p:nvPicPr>
        <p:blipFill>
          <a:blip r:embed="rId4">
            <a:alphaModFix/>
          </a:blip>
          <a:stretch>
            <a:fillRect/>
          </a:stretch>
        </p:blipFill>
        <p:spPr>
          <a:xfrm>
            <a:off x="3077950" y="2797225"/>
            <a:ext cx="2988099" cy="198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128" name="Google Shape;128;p19"/>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129" name="Google Shape;129;p19"/>
          <p:cNvSpPr/>
          <p:nvPr/>
        </p:nvSpPr>
        <p:spPr>
          <a:xfrm>
            <a:off x="258975" y="1165650"/>
            <a:ext cx="2906400" cy="2812200"/>
          </a:xfrm>
          <a:prstGeom prst="ellipse">
            <a:avLst/>
          </a:prstGeom>
          <a:solidFill>
            <a:srgbClr val="6021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30" name="Google Shape;130;p19"/>
          <p:cNvSpPr txBox="1"/>
          <p:nvPr/>
        </p:nvSpPr>
        <p:spPr>
          <a:xfrm>
            <a:off x="580187" y="1299146"/>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rgbClr val="FFFFFF"/>
                </a:solidFill>
                <a:latin typeface="Helvetica Neue"/>
                <a:ea typeface="Helvetica Neue"/>
                <a:cs typeface="Helvetica Neue"/>
                <a:sym typeface="Helvetica Neue"/>
              </a:rPr>
              <a:t>TAM</a:t>
            </a:r>
            <a:endParaRPr b="1" sz="1767" cap="none">
              <a:solidFill>
                <a:srgbClr val="FFFFFF"/>
              </a:solidFill>
              <a:latin typeface="Helvetica Neue"/>
              <a:ea typeface="Helvetica Neue"/>
              <a:cs typeface="Helvetica Neue"/>
              <a:sym typeface="Helvetica Neue"/>
            </a:endParaRPr>
          </a:p>
        </p:txBody>
      </p:sp>
      <p:sp>
        <p:nvSpPr>
          <p:cNvPr id="131" name="Google Shape;131;p19"/>
          <p:cNvSpPr/>
          <p:nvPr/>
        </p:nvSpPr>
        <p:spPr>
          <a:xfrm>
            <a:off x="526462" y="1560218"/>
            <a:ext cx="2371200" cy="2348100"/>
          </a:xfrm>
          <a:prstGeom prst="ellipse">
            <a:avLst/>
          </a:prstGeom>
          <a:solidFill>
            <a:srgbClr val="CCE5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32" name="Google Shape;132;p19"/>
          <p:cNvSpPr txBox="1"/>
          <p:nvPr/>
        </p:nvSpPr>
        <p:spPr>
          <a:xfrm>
            <a:off x="580187" y="1678822"/>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SAM</a:t>
            </a:r>
            <a:endParaRPr b="1" sz="1767" cap="none">
              <a:solidFill>
                <a:schemeClr val="dk1"/>
              </a:solidFill>
              <a:latin typeface="Helvetica Neue"/>
              <a:ea typeface="Helvetica Neue"/>
              <a:cs typeface="Helvetica Neue"/>
              <a:sym typeface="Helvetica Neue"/>
            </a:endParaRPr>
          </a:p>
        </p:txBody>
      </p:sp>
      <p:sp>
        <p:nvSpPr>
          <p:cNvPr id="133" name="Google Shape;133;p19"/>
          <p:cNvSpPr/>
          <p:nvPr/>
        </p:nvSpPr>
        <p:spPr>
          <a:xfrm>
            <a:off x="726591" y="1935645"/>
            <a:ext cx="1971000" cy="19725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34" name="Google Shape;134;p19"/>
          <p:cNvSpPr txBox="1"/>
          <p:nvPr/>
        </p:nvSpPr>
        <p:spPr>
          <a:xfrm>
            <a:off x="580187" y="2058498"/>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
        <p:nvSpPr>
          <p:cNvPr id="135" name="Google Shape;135;p19"/>
          <p:cNvSpPr txBox="1"/>
          <p:nvPr/>
        </p:nvSpPr>
        <p:spPr>
          <a:xfrm>
            <a:off x="3794900" y="1432225"/>
            <a:ext cx="5091300" cy="2106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a:t>
            </a:r>
            <a:r>
              <a:rPr lang="en" sz="1100">
                <a:solidFill>
                  <a:schemeClr val="dk1"/>
                </a:solidFill>
                <a:latin typeface="Helvetica Neue"/>
                <a:ea typeface="Helvetica Neue"/>
                <a:cs typeface="Helvetica Neue"/>
                <a:sym typeface="Helvetica Neue"/>
              </a:rPr>
              <a:t>: Per capita sales of spirits, Canada, 2019/20 = CA$190.1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 </a:t>
            </a:r>
            <a:r>
              <a:rPr lang="en" sz="1100">
                <a:solidFill>
                  <a:schemeClr val="dk1"/>
                </a:solidFill>
                <a:latin typeface="Calibri"/>
                <a:ea typeface="Calibri"/>
                <a:cs typeface="Calibri"/>
                <a:sym typeface="Calibri"/>
              </a:rPr>
              <a:t>Spirits market share of </a:t>
            </a:r>
            <a:r>
              <a:rPr lang="en" sz="1100" u="sng">
                <a:solidFill>
                  <a:schemeClr val="dk1"/>
                </a:solidFill>
                <a:latin typeface="Calibri"/>
                <a:ea typeface="Calibri"/>
                <a:cs typeface="Calibri"/>
                <a:sym typeface="Calibri"/>
              </a:rPr>
              <a:t>whiskey</a:t>
            </a:r>
            <a:r>
              <a:rPr lang="en" sz="1100">
                <a:solidFill>
                  <a:schemeClr val="dk1"/>
                </a:solidFill>
                <a:latin typeface="Calibri"/>
                <a:ea typeface="Calibri"/>
                <a:cs typeface="Calibri"/>
                <a:sym typeface="Calibri"/>
              </a:rPr>
              <a:t>, Canada, 2019/20 = 29.9% </a:t>
            </a:r>
            <a:endParaRPr sz="11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 CA$56.84 (-&gt; estimated per capita sales of whiskey, Canada, 2019/20) </a:t>
            </a:r>
            <a:endParaRPr sz="11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As of June 2016, 14% Canadian of age 18-34 years old mostly consumed mixed drinks or cocktails among all other alcoholic beverages (Statistics Canada, 2016)</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a:t>
            </a:r>
            <a:r>
              <a:rPr lang="en" sz="1100">
                <a:solidFill>
                  <a:schemeClr val="dk1"/>
                </a:solidFill>
                <a:latin typeface="Calibri"/>
                <a:ea typeface="Calibri"/>
                <a:cs typeface="Calibri"/>
                <a:sym typeface="Calibri"/>
              </a:rPr>
              <a:t> I</a:t>
            </a:r>
            <a:r>
              <a:rPr lang="en" sz="1100">
                <a:solidFill>
                  <a:schemeClr val="dk1"/>
                </a:solidFill>
                <a:latin typeface="Helvetica Neue"/>
                <a:ea typeface="Helvetica Neue"/>
                <a:cs typeface="Helvetica Neue"/>
                <a:sym typeface="Helvetica Neue"/>
              </a:rPr>
              <a:t>n the last three years, RTD alcoholic beverages were most often consumed (light) alcoholic beverages in the U.S. And the trend shows that it is becoming more popular in the recent years, with 47% share of respondents in 2020 (Statistica, 2021)</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496" name="Google Shape;49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28600" lvl="0" marL="457200" rtl="0" algn="l">
              <a:spcBef>
                <a:spcPts val="0"/>
              </a:spcBef>
              <a:spcAft>
                <a:spcPts val="0"/>
              </a:spcAft>
              <a:buNone/>
            </a:pPr>
            <a:r>
              <a:rPr lang="en" sz="12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200">
                <a:solidFill>
                  <a:schemeClr val="dk1"/>
                </a:solidFill>
              </a:rPr>
              <a:t>As peoples are being more sensible, they are moving and spending more towards eco-friendly products, and our product should be of interest to them. Moreover, this transition of people’s preference to eco-friendly products benefits the environment we live in. To support my statement, I will share a survey conducted in the US in 2018, this survey suggests that more than 15% of people of age 18-49 years are willing to pay/pays more for eco-friendly products and services, and that must have gone up by now in terms of the change in the social trends. And this is our step and contribution towards reducing plastic waste from the lands and the seas of our planet.</a:t>
            </a:r>
            <a:endParaRPr sz="1200">
              <a:solidFill>
                <a:schemeClr val="dk1"/>
              </a:solidFill>
            </a:endParaRPr>
          </a:p>
          <a:p>
            <a:pPr indent="-22860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a:p>
        </p:txBody>
      </p:sp>
      <p:pic>
        <p:nvPicPr>
          <p:cNvPr id="497" name="Google Shape;497;p64"/>
          <p:cNvPicPr preferRelativeResize="0"/>
          <p:nvPr/>
        </p:nvPicPr>
        <p:blipFill>
          <a:blip r:embed="rId3">
            <a:alphaModFix/>
          </a:blip>
          <a:stretch>
            <a:fillRect/>
          </a:stretch>
        </p:blipFill>
        <p:spPr>
          <a:xfrm>
            <a:off x="2771775" y="2571750"/>
            <a:ext cx="3600450" cy="2047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1" name="Shape 501"/>
        <p:cNvGrpSpPr/>
        <p:nvPr/>
      </p:nvGrpSpPr>
      <p:grpSpPr>
        <a:xfrm>
          <a:off x="0" y="0"/>
          <a:ext cx="0" cy="0"/>
          <a:chOff x="0" y="0"/>
          <a:chExt cx="0" cy="0"/>
        </a:xfrm>
      </p:grpSpPr>
      <p:sp>
        <p:nvSpPr>
          <p:cNvPr id="502" name="Google Shape;502;p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020"/>
              <a:t>Appendix</a:t>
            </a:r>
            <a:endParaRPr b="1" sz="2020"/>
          </a:p>
        </p:txBody>
      </p:sp>
      <p:sp>
        <p:nvSpPr>
          <p:cNvPr id="503" name="Google Shape;503;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28600" lvl="0" marL="457200" rtl="0" algn="l">
              <a:spcBef>
                <a:spcPts val="0"/>
              </a:spcBef>
              <a:spcAft>
                <a:spcPts val="0"/>
              </a:spcAft>
              <a:buNone/>
            </a:pPr>
            <a:r>
              <a:rPr lang="en" sz="1200">
                <a:solidFill>
                  <a:schemeClr val="dk1"/>
                </a:solidFill>
              </a:rPr>
              <a:t>+</a:t>
            </a:r>
            <a:endParaRPr sz="1200">
              <a:solidFill>
                <a:schemeClr val="dk1"/>
              </a:solidFill>
            </a:endParaRPr>
          </a:p>
          <a:p>
            <a:pPr indent="-228600" lvl="0" marL="457200" rtl="0" algn="l">
              <a:spcBef>
                <a:spcPts val="0"/>
              </a:spcBef>
              <a:spcAft>
                <a:spcPts val="0"/>
              </a:spcAft>
              <a:buNone/>
            </a:pPr>
            <a:r>
              <a:rPr lang="en" sz="12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200">
                <a:solidFill>
                  <a:schemeClr val="dk1"/>
                </a:solidFill>
              </a:rPr>
              <a:t>As Trifol is the only company producing wax from 100% plastic waste so we might face difficulties with the supply of eco-friendly wax from time to time.</a:t>
            </a:r>
            <a:endParaRPr sz="1200">
              <a:solidFill>
                <a:schemeClr val="dk1"/>
              </a:solidFill>
            </a:endParaRPr>
          </a:p>
          <a:p>
            <a:pPr indent="-228600" lvl="0" marL="457200" rtl="0" algn="l">
              <a:spcBef>
                <a:spcPts val="0"/>
              </a:spcBef>
              <a:spcAft>
                <a:spcPts val="0"/>
              </a:spcAft>
              <a:buNone/>
            </a:pPr>
            <a:r>
              <a:rPr lang="en" sz="1200">
                <a:solidFill>
                  <a:schemeClr val="dk1"/>
                </a:solidFill>
                <a:latin typeface="Times New Roman"/>
                <a:ea typeface="Times New Roman"/>
                <a:cs typeface="Times New Roman"/>
                <a:sym typeface="Times New Roman"/>
              </a:rPr>
              <a:t>·</a:t>
            </a:r>
            <a:r>
              <a:rPr lang="en" sz="700">
                <a:solidFill>
                  <a:schemeClr val="dk1"/>
                </a:solidFill>
                <a:latin typeface="Times New Roman"/>
                <a:ea typeface="Times New Roman"/>
                <a:cs typeface="Times New Roman"/>
                <a:sym typeface="Times New Roman"/>
              </a:rPr>
              <a:t>  	</a:t>
            </a:r>
            <a:r>
              <a:rPr lang="en" sz="1200">
                <a:solidFill>
                  <a:schemeClr val="dk1"/>
                </a:solidFill>
              </a:rPr>
              <a:t>On the other hand, Trifol is based on Ireland and started their business very recently, therefore, getting a shipment contract, and then transporting them and maintaining the production budget might be a little difficult and tight.</a:t>
            </a:r>
            <a:endParaRPr sz="1200">
              <a:solidFill>
                <a:schemeClr val="dk1"/>
              </a:solidFill>
            </a:endParaRPr>
          </a:p>
          <a:p>
            <a:pPr indent="-228600" lvl="0" marL="45720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a:p>
            <a:pPr indent="-22860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141" name="Google Shape;141;p20"/>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142" name="Google Shape;142;p20"/>
          <p:cNvSpPr/>
          <p:nvPr/>
        </p:nvSpPr>
        <p:spPr>
          <a:xfrm>
            <a:off x="377750" y="993150"/>
            <a:ext cx="3805500" cy="3606600"/>
          </a:xfrm>
          <a:prstGeom prst="ellipse">
            <a:avLst/>
          </a:prstGeom>
          <a:solidFill>
            <a:srgbClr val="6021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43" name="Google Shape;143;p20"/>
          <p:cNvSpPr txBox="1"/>
          <p:nvPr/>
        </p:nvSpPr>
        <p:spPr>
          <a:xfrm>
            <a:off x="798348" y="11643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rgbClr val="FFFFFF"/>
                </a:solidFill>
                <a:latin typeface="Helvetica Neue"/>
                <a:ea typeface="Helvetica Neue"/>
                <a:cs typeface="Helvetica Neue"/>
                <a:sym typeface="Helvetica Neue"/>
              </a:rPr>
              <a:t>TAM</a:t>
            </a:r>
            <a:endParaRPr b="1" sz="1767" cap="none">
              <a:solidFill>
                <a:srgbClr val="FFFFFF"/>
              </a:solidFill>
              <a:latin typeface="Helvetica Neue"/>
              <a:ea typeface="Helvetica Neue"/>
              <a:cs typeface="Helvetica Neue"/>
              <a:sym typeface="Helvetica Neue"/>
            </a:endParaRPr>
          </a:p>
        </p:txBody>
      </p:sp>
      <p:sp>
        <p:nvSpPr>
          <p:cNvPr id="144" name="Google Shape;144;p20"/>
          <p:cNvSpPr/>
          <p:nvPr/>
        </p:nvSpPr>
        <p:spPr>
          <a:xfrm>
            <a:off x="728000" y="1499200"/>
            <a:ext cx="3105000" cy="3011400"/>
          </a:xfrm>
          <a:prstGeom prst="ellipse">
            <a:avLst/>
          </a:prstGeom>
          <a:solidFill>
            <a:srgbClr val="CCE5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45" name="Google Shape;145;p20"/>
          <p:cNvSpPr txBox="1"/>
          <p:nvPr/>
        </p:nvSpPr>
        <p:spPr>
          <a:xfrm>
            <a:off x="798348" y="165131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SAM</a:t>
            </a:r>
            <a:endParaRPr b="1" sz="1767" cap="none">
              <a:solidFill>
                <a:schemeClr val="dk1"/>
              </a:solidFill>
              <a:latin typeface="Helvetica Neue"/>
              <a:ea typeface="Helvetica Neue"/>
              <a:cs typeface="Helvetica Neue"/>
              <a:sym typeface="Helvetica Neue"/>
            </a:endParaRPr>
          </a:p>
        </p:txBody>
      </p:sp>
      <p:sp>
        <p:nvSpPr>
          <p:cNvPr id="146" name="Google Shape;146;p20"/>
          <p:cNvSpPr/>
          <p:nvPr/>
        </p:nvSpPr>
        <p:spPr>
          <a:xfrm>
            <a:off x="990050" y="1980700"/>
            <a:ext cx="2580900" cy="25299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47" name="Google Shape;147;p20"/>
          <p:cNvSpPr txBox="1"/>
          <p:nvPr/>
        </p:nvSpPr>
        <p:spPr>
          <a:xfrm>
            <a:off x="798348" y="21382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
        <p:nvSpPr>
          <p:cNvPr id="148" name="Google Shape;148;p20"/>
          <p:cNvSpPr/>
          <p:nvPr/>
        </p:nvSpPr>
        <p:spPr>
          <a:xfrm>
            <a:off x="4287625" y="1638875"/>
            <a:ext cx="721500" cy="297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txBox="1"/>
          <p:nvPr/>
        </p:nvSpPr>
        <p:spPr>
          <a:xfrm>
            <a:off x="5113500" y="669025"/>
            <a:ext cx="3470700" cy="271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Serviceable </a:t>
            </a:r>
            <a:r>
              <a:rPr b="1" lang="en">
                <a:latin typeface="Helvetica Neue"/>
                <a:ea typeface="Helvetica Neue"/>
                <a:cs typeface="Helvetica Neue"/>
                <a:sym typeface="Helvetica Neue"/>
              </a:rPr>
              <a:t>Addressable</a:t>
            </a:r>
            <a:r>
              <a:rPr b="1" lang="en">
                <a:latin typeface="Helvetica Neue"/>
                <a:ea typeface="Helvetica Neue"/>
                <a:cs typeface="Helvetica Neue"/>
                <a:sym typeface="Helvetica Neue"/>
              </a:rPr>
              <a:t> Market</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Market size = population of Canada * estimated per capita sales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 38 million * 2.56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 97.2  million</a:t>
            </a:r>
            <a:endParaRPr sz="13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18-34 years old; otherwise, they would much prefer to drink outside, e.g. at a bar or drink something better</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Likes mixed drinks and cocktails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Also likes to drink whiskey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Finally, has a preference for RTD alcoholic beverage  </a:t>
            </a:r>
            <a:endParaRPr sz="1100">
              <a:solidFill>
                <a:schemeClr val="dk1"/>
              </a:solidFill>
              <a:latin typeface="Helvetica Neue"/>
              <a:ea typeface="Helvetica Neue"/>
              <a:cs typeface="Helvetica Neue"/>
              <a:sym typeface="Helvetica Neue"/>
            </a:endParaRPr>
          </a:p>
        </p:txBody>
      </p:sp>
      <p:sp>
        <p:nvSpPr>
          <p:cNvPr id="150" name="Google Shape;150;p20"/>
          <p:cNvSpPr/>
          <p:nvPr/>
        </p:nvSpPr>
        <p:spPr>
          <a:xfrm>
            <a:off x="4572000" y="3397650"/>
            <a:ext cx="4193400" cy="1202100"/>
          </a:xfrm>
          <a:prstGeom prst="rect">
            <a:avLst/>
          </a:prstGeom>
          <a:solidFill>
            <a:srgbClr val="CCE5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lvetica Neue"/>
                <a:ea typeface="Helvetica Neue"/>
                <a:cs typeface="Helvetica Neue"/>
                <a:sym typeface="Helvetica Neue"/>
              </a:rPr>
              <a:t>Constraints: </a:t>
            </a:r>
            <a:endParaRPr b="1">
              <a:latin typeface="Helvetica Neue"/>
              <a:ea typeface="Helvetica Neue"/>
              <a:cs typeface="Helvetica Neue"/>
              <a:sym typeface="Helvetica Neue"/>
            </a:endParaRPr>
          </a:p>
          <a:p>
            <a:pPr indent="-279400" lvl="0" marL="457200" rtl="0" algn="l">
              <a:lnSpc>
                <a:spcPct val="115000"/>
              </a:lnSpc>
              <a:spcBef>
                <a:spcPts val="0"/>
              </a:spcBef>
              <a:spcAft>
                <a:spcPts val="0"/>
              </a:spcAft>
              <a:buSzPts val="800"/>
              <a:buFont typeface="Helvetica Neue"/>
              <a:buChar char="●"/>
            </a:pPr>
            <a:r>
              <a:rPr lang="en" sz="800">
                <a:solidFill>
                  <a:schemeClr val="dk1"/>
                </a:solidFill>
                <a:latin typeface="Helvetica Neue"/>
                <a:ea typeface="Helvetica Neue"/>
                <a:cs typeface="Helvetica Neue"/>
                <a:sym typeface="Helvetica Neue"/>
              </a:rPr>
              <a:t>Estimated per capita sales of whiskey infused mixed drinks or cocktails,  Canada, 2019/20 = 56.84 * 14% </a:t>
            </a:r>
            <a:endParaRPr sz="8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800">
                <a:solidFill>
                  <a:schemeClr val="dk1"/>
                </a:solidFill>
                <a:latin typeface="Helvetica Neue"/>
                <a:ea typeface="Helvetica Neue"/>
                <a:cs typeface="Helvetica Neue"/>
                <a:sym typeface="Helvetica Neue"/>
              </a:rPr>
              <a:t>= CA$7.96 	</a:t>
            </a:r>
            <a:endParaRPr sz="800">
              <a:solidFill>
                <a:schemeClr val="dk1"/>
              </a:solidFill>
              <a:latin typeface="Helvetica Neue"/>
              <a:ea typeface="Helvetica Neue"/>
              <a:cs typeface="Helvetica Neue"/>
              <a:sym typeface="Helvetica Neue"/>
            </a:endParaRPr>
          </a:p>
          <a:p>
            <a:pPr indent="-279400" lvl="0" marL="457200" rtl="0" algn="l">
              <a:lnSpc>
                <a:spcPct val="115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Now, estimated per capita sales of RTD whiskey drinks, Canada 2019/20 = 7.96 * 47% </a:t>
            </a:r>
            <a:endParaRPr sz="8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800">
                <a:solidFill>
                  <a:schemeClr val="dk1"/>
                </a:solidFill>
                <a:latin typeface="Helvetica Neue"/>
                <a:ea typeface="Helvetica Neue"/>
                <a:cs typeface="Helvetica Neue"/>
                <a:sym typeface="Helvetica Neue"/>
              </a:rPr>
              <a:t>= CA$3.74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156" name="Google Shape;156;p21"/>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157" name="Google Shape;157;p21"/>
          <p:cNvSpPr/>
          <p:nvPr/>
        </p:nvSpPr>
        <p:spPr>
          <a:xfrm>
            <a:off x="258975" y="1165650"/>
            <a:ext cx="2906400" cy="2812200"/>
          </a:xfrm>
          <a:prstGeom prst="ellipse">
            <a:avLst/>
          </a:prstGeom>
          <a:solidFill>
            <a:srgbClr val="6021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58" name="Google Shape;158;p21"/>
          <p:cNvSpPr txBox="1"/>
          <p:nvPr/>
        </p:nvSpPr>
        <p:spPr>
          <a:xfrm>
            <a:off x="580187" y="1299146"/>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rgbClr val="FFFFFF"/>
                </a:solidFill>
                <a:latin typeface="Helvetica Neue"/>
                <a:ea typeface="Helvetica Neue"/>
                <a:cs typeface="Helvetica Neue"/>
                <a:sym typeface="Helvetica Neue"/>
              </a:rPr>
              <a:t>TAM</a:t>
            </a:r>
            <a:endParaRPr b="1" sz="1767" cap="none">
              <a:solidFill>
                <a:srgbClr val="FFFFFF"/>
              </a:solidFill>
              <a:latin typeface="Helvetica Neue"/>
              <a:ea typeface="Helvetica Neue"/>
              <a:cs typeface="Helvetica Neue"/>
              <a:sym typeface="Helvetica Neue"/>
            </a:endParaRPr>
          </a:p>
        </p:txBody>
      </p:sp>
      <p:sp>
        <p:nvSpPr>
          <p:cNvPr id="159" name="Google Shape;159;p21"/>
          <p:cNvSpPr/>
          <p:nvPr/>
        </p:nvSpPr>
        <p:spPr>
          <a:xfrm>
            <a:off x="526462" y="1560218"/>
            <a:ext cx="2371200" cy="2348100"/>
          </a:xfrm>
          <a:prstGeom prst="ellipse">
            <a:avLst/>
          </a:prstGeom>
          <a:solidFill>
            <a:srgbClr val="CCE5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60" name="Google Shape;160;p21"/>
          <p:cNvSpPr txBox="1"/>
          <p:nvPr/>
        </p:nvSpPr>
        <p:spPr>
          <a:xfrm>
            <a:off x="580187" y="1678822"/>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SAM</a:t>
            </a:r>
            <a:endParaRPr b="1" sz="1767" cap="none">
              <a:solidFill>
                <a:schemeClr val="dk1"/>
              </a:solidFill>
              <a:latin typeface="Helvetica Neue"/>
              <a:ea typeface="Helvetica Neue"/>
              <a:cs typeface="Helvetica Neue"/>
              <a:sym typeface="Helvetica Neue"/>
            </a:endParaRPr>
          </a:p>
        </p:txBody>
      </p:sp>
      <p:sp>
        <p:nvSpPr>
          <p:cNvPr id="161" name="Google Shape;161;p21"/>
          <p:cNvSpPr/>
          <p:nvPr/>
        </p:nvSpPr>
        <p:spPr>
          <a:xfrm>
            <a:off x="726591" y="1935645"/>
            <a:ext cx="1971000" cy="19725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62" name="Google Shape;162;p21"/>
          <p:cNvSpPr txBox="1"/>
          <p:nvPr/>
        </p:nvSpPr>
        <p:spPr>
          <a:xfrm>
            <a:off x="580187" y="2058498"/>
            <a:ext cx="22638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
        <p:nvSpPr>
          <p:cNvPr id="163" name="Google Shape;163;p21"/>
          <p:cNvSpPr txBox="1"/>
          <p:nvPr/>
        </p:nvSpPr>
        <p:spPr>
          <a:xfrm>
            <a:off x="3679550" y="1908000"/>
            <a:ext cx="5091300" cy="1327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a:t>
            </a:r>
            <a:r>
              <a:rPr lang="en" sz="1100">
                <a:solidFill>
                  <a:schemeClr val="dk1"/>
                </a:solidFill>
                <a:latin typeface="Helvetica Neue"/>
                <a:ea typeface="Helvetica Neue"/>
                <a:cs typeface="Helvetica Neue"/>
                <a:sym typeface="Helvetica Neue"/>
              </a:rPr>
              <a:t>: </a:t>
            </a:r>
            <a:r>
              <a:rPr lang="en" sz="1100">
                <a:solidFill>
                  <a:schemeClr val="dk1"/>
                </a:solidFill>
                <a:latin typeface="Helvetica Neue"/>
                <a:ea typeface="Helvetica Neue"/>
                <a:cs typeface="Helvetica Neue"/>
                <a:sym typeface="Helvetica Neue"/>
              </a:rPr>
              <a:t>Annual CPI of non-alcoholic beverages in Canada in 2020 was 130.3; 68.5% of per capita sales of spirits, Canada, 2019/20</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Now we will use the ratio of CPI of non-alcoholic beverages (2020) and per capita sales of spirits to calculate the estimated per capita sales of sour pods in Canada.</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Estimated per capita sales of sour pods = 3.74 * 68.5% = CA$2.56 </a:t>
            </a:r>
            <a:endParaRPr b="1" sz="1100">
              <a:solidFill>
                <a:schemeClr val="dk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169" name="Google Shape;169;p22"/>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170" name="Google Shape;170;p22"/>
          <p:cNvSpPr/>
          <p:nvPr/>
        </p:nvSpPr>
        <p:spPr>
          <a:xfrm>
            <a:off x="606350" y="993150"/>
            <a:ext cx="3805500" cy="3606600"/>
          </a:xfrm>
          <a:prstGeom prst="ellipse">
            <a:avLst/>
          </a:prstGeom>
          <a:solidFill>
            <a:srgbClr val="6021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71" name="Google Shape;171;p22"/>
          <p:cNvSpPr txBox="1"/>
          <p:nvPr/>
        </p:nvSpPr>
        <p:spPr>
          <a:xfrm>
            <a:off x="1026948" y="11643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rgbClr val="FFFFFF"/>
                </a:solidFill>
                <a:latin typeface="Helvetica Neue"/>
                <a:ea typeface="Helvetica Neue"/>
                <a:cs typeface="Helvetica Neue"/>
                <a:sym typeface="Helvetica Neue"/>
              </a:rPr>
              <a:t>TAM</a:t>
            </a:r>
            <a:endParaRPr b="1" sz="1767" cap="none">
              <a:solidFill>
                <a:srgbClr val="FFFFFF"/>
              </a:solidFill>
              <a:latin typeface="Helvetica Neue"/>
              <a:ea typeface="Helvetica Neue"/>
              <a:cs typeface="Helvetica Neue"/>
              <a:sym typeface="Helvetica Neue"/>
            </a:endParaRPr>
          </a:p>
        </p:txBody>
      </p:sp>
      <p:sp>
        <p:nvSpPr>
          <p:cNvPr id="172" name="Google Shape;172;p22"/>
          <p:cNvSpPr/>
          <p:nvPr/>
        </p:nvSpPr>
        <p:spPr>
          <a:xfrm>
            <a:off x="956600" y="1499200"/>
            <a:ext cx="3105000" cy="3011400"/>
          </a:xfrm>
          <a:prstGeom prst="ellipse">
            <a:avLst/>
          </a:prstGeom>
          <a:solidFill>
            <a:srgbClr val="CCE5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73" name="Google Shape;173;p22"/>
          <p:cNvSpPr txBox="1"/>
          <p:nvPr/>
        </p:nvSpPr>
        <p:spPr>
          <a:xfrm>
            <a:off x="1026948" y="165131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SAM</a:t>
            </a:r>
            <a:endParaRPr b="1" sz="1767" cap="none">
              <a:solidFill>
                <a:schemeClr val="dk1"/>
              </a:solidFill>
              <a:latin typeface="Helvetica Neue"/>
              <a:ea typeface="Helvetica Neue"/>
              <a:cs typeface="Helvetica Neue"/>
              <a:sym typeface="Helvetica Neue"/>
            </a:endParaRPr>
          </a:p>
        </p:txBody>
      </p:sp>
      <p:sp>
        <p:nvSpPr>
          <p:cNvPr id="174" name="Google Shape;174;p22"/>
          <p:cNvSpPr/>
          <p:nvPr/>
        </p:nvSpPr>
        <p:spPr>
          <a:xfrm>
            <a:off x="1218650" y="1980700"/>
            <a:ext cx="2580900" cy="25299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75" name="Google Shape;175;p22"/>
          <p:cNvSpPr txBox="1"/>
          <p:nvPr/>
        </p:nvSpPr>
        <p:spPr>
          <a:xfrm>
            <a:off x="1026948" y="21382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
        <p:nvSpPr>
          <p:cNvPr id="176" name="Google Shape;176;p22"/>
          <p:cNvSpPr/>
          <p:nvPr/>
        </p:nvSpPr>
        <p:spPr>
          <a:xfrm>
            <a:off x="3909900" y="1151925"/>
            <a:ext cx="1306800" cy="297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nvSpPr>
        <p:spPr>
          <a:xfrm>
            <a:off x="5394400" y="982700"/>
            <a:ext cx="3470700" cy="251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Total Addressable Market</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For our TAM consumers, we can define them without the constraint of having preference for RTD beverages. This is because RTD alcoholic beverages are a fairly new category of alcoholic beverages and its popularity is expected to increase in coming years.</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Estimated per capita sales of sour pods = 7.96 * 68.5% </a:t>
            </a:r>
            <a:endParaRPr sz="11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CA$</a:t>
            </a:r>
            <a:r>
              <a:rPr b="1" lang="en" sz="1100">
                <a:solidFill>
                  <a:schemeClr val="dk1"/>
                </a:solidFill>
                <a:latin typeface="Calibri"/>
                <a:ea typeface="Calibri"/>
                <a:cs typeface="Calibri"/>
                <a:sym typeface="Calibri"/>
              </a:rPr>
              <a:t>5.45</a:t>
            </a:r>
            <a:r>
              <a:rPr lang="en" sz="1100">
                <a:solidFill>
                  <a:schemeClr val="dk1"/>
                </a:solidFill>
                <a:latin typeface="Calibri"/>
                <a:ea typeface="Calibri"/>
                <a:cs typeface="Calibri"/>
                <a:sym typeface="Calibri"/>
              </a:rPr>
              <a:t> (more than double of SAM)</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idx="1" type="subTitle"/>
          </p:nvPr>
        </p:nvSpPr>
        <p:spPr>
          <a:xfrm>
            <a:off x="258983" y="26198"/>
            <a:ext cx="3739500" cy="3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Market Sizing</a:t>
            </a:r>
            <a:endParaRPr/>
          </a:p>
        </p:txBody>
      </p:sp>
      <p:sp>
        <p:nvSpPr>
          <p:cNvPr id="183" name="Google Shape;183;p23"/>
          <p:cNvSpPr txBox="1"/>
          <p:nvPr>
            <p:ph type="title"/>
          </p:nvPr>
        </p:nvSpPr>
        <p:spPr>
          <a:xfrm>
            <a:off x="250250" y="179502"/>
            <a:ext cx="8520600" cy="626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our market size?</a:t>
            </a:r>
            <a:endParaRPr/>
          </a:p>
        </p:txBody>
      </p:sp>
      <p:sp>
        <p:nvSpPr>
          <p:cNvPr id="184" name="Google Shape;184;p23"/>
          <p:cNvSpPr/>
          <p:nvPr/>
        </p:nvSpPr>
        <p:spPr>
          <a:xfrm>
            <a:off x="606350" y="993150"/>
            <a:ext cx="3805500" cy="3606600"/>
          </a:xfrm>
          <a:prstGeom prst="ellipse">
            <a:avLst/>
          </a:prstGeom>
          <a:solidFill>
            <a:srgbClr val="6021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85" name="Google Shape;185;p23"/>
          <p:cNvSpPr txBox="1"/>
          <p:nvPr/>
        </p:nvSpPr>
        <p:spPr>
          <a:xfrm>
            <a:off x="1026948" y="11643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rgbClr val="FFFFFF"/>
                </a:solidFill>
                <a:latin typeface="Helvetica Neue"/>
                <a:ea typeface="Helvetica Neue"/>
                <a:cs typeface="Helvetica Neue"/>
                <a:sym typeface="Helvetica Neue"/>
              </a:rPr>
              <a:t>TAM</a:t>
            </a:r>
            <a:endParaRPr b="1" sz="1767" cap="none">
              <a:solidFill>
                <a:srgbClr val="FFFFFF"/>
              </a:solidFill>
              <a:latin typeface="Helvetica Neue"/>
              <a:ea typeface="Helvetica Neue"/>
              <a:cs typeface="Helvetica Neue"/>
              <a:sym typeface="Helvetica Neue"/>
            </a:endParaRPr>
          </a:p>
        </p:txBody>
      </p:sp>
      <p:sp>
        <p:nvSpPr>
          <p:cNvPr id="186" name="Google Shape;186;p23"/>
          <p:cNvSpPr/>
          <p:nvPr/>
        </p:nvSpPr>
        <p:spPr>
          <a:xfrm>
            <a:off x="956600" y="1499200"/>
            <a:ext cx="3105000" cy="3011400"/>
          </a:xfrm>
          <a:prstGeom prst="ellipse">
            <a:avLst/>
          </a:prstGeom>
          <a:solidFill>
            <a:srgbClr val="CCE5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87" name="Google Shape;187;p23"/>
          <p:cNvSpPr txBox="1"/>
          <p:nvPr/>
        </p:nvSpPr>
        <p:spPr>
          <a:xfrm>
            <a:off x="1026948" y="165131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dk1"/>
                </a:solidFill>
                <a:latin typeface="Helvetica Neue"/>
                <a:ea typeface="Helvetica Neue"/>
                <a:cs typeface="Helvetica Neue"/>
                <a:sym typeface="Helvetica Neue"/>
              </a:rPr>
              <a:t>SAM</a:t>
            </a:r>
            <a:endParaRPr b="1" sz="1767" cap="none">
              <a:solidFill>
                <a:schemeClr val="dk1"/>
              </a:solidFill>
              <a:latin typeface="Helvetica Neue"/>
              <a:ea typeface="Helvetica Neue"/>
              <a:cs typeface="Helvetica Neue"/>
              <a:sym typeface="Helvetica Neue"/>
            </a:endParaRPr>
          </a:p>
        </p:txBody>
      </p:sp>
      <p:sp>
        <p:nvSpPr>
          <p:cNvPr id="188" name="Google Shape;188;p23"/>
          <p:cNvSpPr/>
          <p:nvPr/>
        </p:nvSpPr>
        <p:spPr>
          <a:xfrm>
            <a:off x="1218650" y="1980700"/>
            <a:ext cx="2580900" cy="2529900"/>
          </a:xfrm>
          <a:prstGeom prst="ellipse">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189" name="Google Shape;189;p23"/>
          <p:cNvSpPr txBox="1"/>
          <p:nvPr/>
        </p:nvSpPr>
        <p:spPr>
          <a:xfrm>
            <a:off x="1026948" y="2138264"/>
            <a:ext cx="2964300" cy="2721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 sz="1767">
                <a:solidFill>
                  <a:schemeClr val="lt1"/>
                </a:solidFill>
                <a:latin typeface="Helvetica Neue"/>
                <a:ea typeface="Helvetica Neue"/>
                <a:cs typeface="Helvetica Neue"/>
                <a:sym typeface="Helvetica Neue"/>
              </a:rPr>
              <a:t>SOM</a:t>
            </a:r>
            <a:endParaRPr b="1" sz="1767" cap="none">
              <a:solidFill>
                <a:schemeClr val="lt1"/>
              </a:solidFill>
              <a:latin typeface="Helvetica Neue"/>
              <a:ea typeface="Helvetica Neue"/>
              <a:cs typeface="Helvetica Neue"/>
              <a:sym typeface="Helvetica Neue"/>
            </a:endParaRPr>
          </a:p>
        </p:txBody>
      </p:sp>
      <p:sp>
        <p:nvSpPr>
          <p:cNvPr id="190" name="Google Shape;190;p23"/>
          <p:cNvSpPr/>
          <p:nvPr/>
        </p:nvSpPr>
        <p:spPr>
          <a:xfrm>
            <a:off x="3627625" y="2138275"/>
            <a:ext cx="1306800" cy="297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txBox="1"/>
          <p:nvPr/>
        </p:nvSpPr>
        <p:spPr>
          <a:xfrm>
            <a:off x="5046375" y="634975"/>
            <a:ext cx="3470700" cy="407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Helvetica Neue"/>
                <a:ea typeface="Helvetica Neue"/>
                <a:cs typeface="Helvetica Neue"/>
                <a:sym typeface="Helvetica Neue"/>
              </a:rPr>
              <a:t>Serviceable</a:t>
            </a:r>
            <a:r>
              <a:rPr b="1" lang="en">
                <a:latin typeface="Helvetica Neue"/>
                <a:ea typeface="Helvetica Neue"/>
                <a:cs typeface="Helvetica Neue"/>
                <a:sym typeface="Helvetica Neue"/>
              </a:rPr>
              <a:t> Obtainable Market</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For our SOM consumers, we can define them by adding additional constraints to our existing SAM constraints. One such could be that our consumers are mostly likely to drink sour pods at their home or some other specific settings</a:t>
            </a:r>
            <a:endParaRPr sz="11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As of 2015, most common alcohol drinking occasions among Canadians are:</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In the first rank, ‘consumed when relaxing/after work/ working around home’ which is our more specific target consumer- 27%</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b="1" lang="en" sz="1100">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In the second rank, ‘while watching a game’, also our target consumer that we want to incorporate - 21%</a:t>
            </a:r>
            <a:endParaRPr sz="1100">
              <a:solidFill>
                <a:schemeClr val="dk1"/>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Therefore, estimated per capita sales of sour pods = 2.56 * 48%  </a:t>
            </a:r>
            <a:endParaRPr sz="11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 CA$</a:t>
            </a:r>
            <a:r>
              <a:rPr b="1" lang="en" sz="1100">
                <a:solidFill>
                  <a:schemeClr val="dk1"/>
                </a:solidFill>
                <a:latin typeface="Helvetica Neue"/>
                <a:ea typeface="Helvetica Neue"/>
                <a:cs typeface="Helvetica Neue"/>
                <a:sym typeface="Helvetica Neue"/>
              </a:rPr>
              <a:t>1.23</a:t>
            </a:r>
            <a:r>
              <a:rPr lang="en" sz="1100">
                <a:solidFill>
                  <a:schemeClr val="dk1"/>
                </a:solidFill>
                <a:latin typeface="Helvetica Neue"/>
                <a:ea typeface="Helvetica Neue"/>
                <a:cs typeface="Helvetica Neue"/>
                <a:sym typeface="Helvetica Neue"/>
              </a:rPr>
              <a:t> (more than about half of SAM)</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